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5.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69" r:id="rId4"/>
    <p:sldId id="268" r:id="rId5"/>
    <p:sldId id="270" r:id="rId6"/>
    <p:sldId id="271" r:id="rId7"/>
    <p:sldId id="272" r:id="rId8"/>
    <p:sldId id="274" r:id="rId9"/>
    <p:sldId id="276" r:id="rId10"/>
    <p:sldId id="280" r:id="rId11"/>
    <p:sldId id="281" r:id="rId12"/>
    <p:sldId id="282" r:id="rId13"/>
    <p:sldId id="286" r:id="rId14"/>
    <p:sldId id="319" r:id="rId15"/>
    <p:sldId id="317" r:id="rId16"/>
    <p:sldId id="285" r:id="rId17"/>
    <p:sldId id="297" r:id="rId18"/>
    <p:sldId id="283" r:id="rId19"/>
    <p:sldId id="284" r:id="rId20"/>
    <p:sldId id="287" r:id="rId21"/>
    <p:sldId id="288" r:id="rId22"/>
    <p:sldId id="289" r:id="rId23"/>
    <p:sldId id="290" r:id="rId24"/>
    <p:sldId id="291" r:id="rId25"/>
    <p:sldId id="298" r:id="rId26"/>
    <p:sldId id="292" r:id="rId27"/>
    <p:sldId id="301" r:id="rId28"/>
    <p:sldId id="318" r:id="rId29"/>
    <p:sldId id="302" r:id="rId30"/>
    <p:sldId id="304" r:id="rId31"/>
    <p:sldId id="303" r:id="rId32"/>
    <p:sldId id="320" r:id="rId33"/>
    <p:sldId id="305" r:id="rId34"/>
    <p:sldId id="306" r:id="rId35"/>
    <p:sldId id="294" r:id="rId36"/>
    <p:sldId id="308" r:id="rId37"/>
    <p:sldId id="307" r:id="rId38"/>
    <p:sldId id="295" r:id="rId39"/>
    <p:sldId id="309" r:id="rId40"/>
    <p:sldId id="310" r:id="rId41"/>
    <p:sldId id="312" r:id="rId42"/>
    <p:sldId id="313" r:id="rId43"/>
    <p:sldId id="314" r:id="rId44"/>
    <p:sldId id="321" r:id="rId45"/>
    <p:sldId id="322" r:id="rId46"/>
    <p:sldId id="323" r:id="rId47"/>
    <p:sldId id="25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6469"/>
  </p:normalViewPr>
  <p:slideViewPr>
    <p:cSldViewPr snapToGrid="0">
      <p:cViewPr>
        <p:scale>
          <a:sx n="139" d="100"/>
          <a:sy n="139" d="100"/>
        </p:scale>
        <p:origin x="232" y="144"/>
      </p:cViewPr>
      <p:guideLst/>
    </p:cSldViewPr>
  </p:slideViewPr>
  <p:outlineViewPr>
    <p:cViewPr>
      <p:scale>
        <a:sx n="33" d="100"/>
        <a:sy n="33" d="100"/>
      </p:scale>
      <p:origin x="0" y="-732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58063-8E72-444A-87D9-4911B549A323}" type="doc">
      <dgm:prSet loTypeId="urn:microsoft.com/office/officeart/2005/8/layout/process4" loCatId="" qsTypeId="urn:microsoft.com/office/officeart/2005/8/quickstyle/simple1" qsCatId="simple" csTypeId="urn:microsoft.com/office/officeart/2005/8/colors/colorful2" csCatId="colorful" phldr="1"/>
      <dgm:spPr/>
    </dgm:pt>
    <dgm:pt modelId="{D662A0EF-FD18-A64C-9022-211E2F80960B}">
      <dgm:prSet phldrT="[Text]"/>
      <dgm:spPr/>
      <dgm:t>
        <a:bodyPr/>
        <a:lstStyle/>
        <a:p>
          <a:pPr rtl="0"/>
          <a:r>
            <a:rPr lang="en-US" dirty="0"/>
            <a:t>Problem Identification</a:t>
          </a:r>
        </a:p>
      </dgm:t>
    </dgm:pt>
    <dgm:pt modelId="{94A3E357-5E7D-F849-9298-356BE16AF5FB}" type="parTrans" cxnId="{938B4A1D-3458-3643-8762-510A5BC4062F}">
      <dgm:prSet/>
      <dgm:spPr/>
      <dgm:t>
        <a:bodyPr/>
        <a:lstStyle/>
        <a:p>
          <a:endParaRPr lang="en-US"/>
        </a:p>
      </dgm:t>
    </dgm:pt>
    <dgm:pt modelId="{486C515B-1166-8249-8962-FB5427528E85}" type="sibTrans" cxnId="{938B4A1D-3458-3643-8762-510A5BC4062F}">
      <dgm:prSet/>
      <dgm:spPr/>
      <dgm:t>
        <a:bodyPr/>
        <a:lstStyle/>
        <a:p>
          <a:endParaRPr lang="en-US"/>
        </a:p>
      </dgm:t>
    </dgm:pt>
    <dgm:pt modelId="{85375863-5011-9B4D-95BF-F810470369CB}">
      <dgm:prSet phldrT="[Text]"/>
      <dgm:spPr/>
      <dgm:t>
        <a:bodyPr/>
        <a:lstStyle/>
        <a:p>
          <a:pPr rtl="0"/>
          <a:r>
            <a:rPr lang="en-US" dirty="0"/>
            <a:t>Data Wrangling</a:t>
          </a:r>
        </a:p>
      </dgm:t>
    </dgm:pt>
    <dgm:pt modelId="{557ABC42-1223-A444-A775-AAE48B66031B}" type="parTrans" cxnId="{5E89BCAC-CD8E-B142-B38A-C47ECCE6B8BA}">
      <dgm:prSet/>
      <dgm:spPr/>
      <dgm:t>
        <a:bodyPr/>
        <a:lstStyle/>
        <a:p>
          <a:endParaRPr lang="en-US"/>
        </a:p>
      </dgm:t>
    </dgm:pt>
    <dgm:pt modelId="{6B2AD3A9-4620-D44D-81A6-8C796C1C1C33}" type="sibTrans" cxnId="{5E89BCAC-CD8E-B142-B38A-C47ECCE6B8BA}">
      <dgm:prSet/>
      <dgm:spPr/>
      <dgm:t>
        <a:bodyPr/>
        <a:lstStyle/>
        <a:p>
          <a:endParaRPr lang="en-US"/>
        </a:p>
      </dgm:t>
    </dgm:pt>
    <dgm:pt modelId="{CCB25845-2C9F-6E4A-A851-00906BDEAD40}">
      <dgm:prSet phldrT="[Text]"/>
      <dgm:spPr/>
      <dgm:t>
        <a:bodyPr/>
        <a:lstStyle/>
        <a:p>
          <a:pPr rtl="0"/>
          <a:r>
            <a:rPr lang="en-US" dirty="0"/>
            <a:t>Exploratory Data Analysis</a:t>
          </a:r>
        </a:p>
      </dgm:t>
    </dgm:pt>
    <dgm:pt modelId="{03D74C5F-4870-A348-B007-2959699312DD}" type="parTrans" cxnId="{F31E6DDF-BE0F-8245-A29A-24779A50C507}">
      <dgm:prSet/>
      <dgm:spPr/>
      <dgm:t>
        <a:bodyPr/>
        <a:lstStyle/>
        <a:p>
          <a:endParaRPr lang="en-US"/>
        </a:p>
      </dgm:t>
    </dgm:pt>
    <dgm:pt modelId="{BF341387-8C54-D940-A37F-84A93075884F}" type="sibTrans" cxnId="{F31E6DDF-BE0F-8245-A29A-24779A50C507}">
      <dgm:prSet/>
      <dgm:spPr/>
      <dgm:t>
        <a:bodyPr/>
        <a:lstStyle/>
        <a:p>
          <a:endParaRPr lang="en-US"/>
        </a:p>
      </dgm:t>
    </dgm:pt>
    <dgm:pt modelId="{1389AB3B-319F-6C4B-91E8-8E2D6372A561}">
      <dgm:prSet phldrT="[Text]"/>
      <dgm:spPr/>
      <dgm:t>
        <a:bodyPr/>
        <a:lstStyle/>
        <a:p>
          <a:pPr rtl="0"/>
          <a:r>
            <a:rPr lang="en-US" dirty="0"/>
            <a:t>Pre-Processing and Training Data Development </a:t>
          </a:r>
        </a:p>
      </dgm:t>
    </dgm:pt>
    <dgm:pt modelId="{81C485BE-B637-F84D-A9DB-B3A2CD02D999}" type="parTrans" cxnId="{CB78AD59-49C9-EA42-8400-124B2DC9748E}">
      <dgm:prSet/>
      <dgm:spPr/>
      <dgm:t>
        <a:bodyPr/>
        <a:lstStyle/>
        <a:p>
          <a:endParaRPr lang="en-US"/>
        </a:p>
      </dgm:t>
    </dgm:pt>
    <dgm:pt modelId="{4A091DFF-0BD4-3249-A92C-2C6C95FDA5E2}" type="sibTrans" cxnId="{CB78AD59-49C9-EA42-8400-124B2DC9748E}">
      <dgm:prSet/>
      <dgm:spPr/>
      <dgm:t>
        <a:bodyPr/>
        <a:lstStyle/>
        <a:p>
          <a:endParaRPr lang="en-US"/>
        </a:p>
      </dgm:t>
    </dgm:pt>
    <dgm:pt modelId="{10AC66EF-713B-4B41-899D-C3F2288B9394}">
      <dgm:prSet phldrT="[Text]"/>
      <dgm:spPr/>
      <dgm:t>
        <a:bodyPr/>
        <a:lstStyle/>
        <a:p>
          <a:pPr rtl="0"/>
          <a:r>
            <a:rPr lang="en-US" dirty="0"/>
            <a:t>Modeling</a:t>
          </a:r>
        </a:p>
      </dgm:t>
    </dgm:pt>
    <dgm:pt modelId="{1E0AB67F-F252-414B-94A9-6D35E072E1F9}" type="parTrans" cxnId="{54F394F8-FFCF-CC4C-A1FE-81E592E78ACA}">
      <dgm:prSet/>
      <dgm:spPr/>
      <dgm:t>
        <a:bodyPr/>
        <a:lstStyle/>
        <a:p>
          <a:endParaRPr lang="en-US"/>
        </a:p>
      </dgm:t>
    </dgm:pt>
    <dgm:pt modelId="{E3FA7D15-3418-FD40-91FA-DA7151FCAA5E}" type="sibTrans" cxnId="{54F394F8-FFCF-CC4C-A1FE-81E592E78ACA}">
      <dgm:prSet/>
      <dgm:spPr/>
      <dgm:t>
        <a:bodyPr/>
        <a:lstStyle/>
        <a:p>
          <a:endParaRPr lang="en-US"/>
        </a:p>
      </dgm:t>
    </dgm:pt>
    <dgm:pt modelId="{5460B5CA-8F55-5745-8C1E-DDB072D57550}">
      <dgm:prSet phldrT="[Text]"/>
      <dgm:spPr/>
      <dgm:t>
        <a:bodyPr/>
        <a:lstStyle/>
        <a:p>
          <a:pPr rtl="0"/>
          <a:r>
            <a:rPr lang="en-US" dirty="0"/>
            <a:t>Documentation</a:t>
          </a:r>
        </a:p>
      </dgm:t>
    </dgm:pt>
    <dgm:pt modelId="{44B6111D-C1A2-6241-8B7B-1C182F6E5285}" type="parTrans" cxnId="{E4475B5A-BEFD-DA4E-BAB7-12D38558BE73}">
      <dgm:prSet/>
      <dgm:spPr/>
      <dgm:t>
        <a:bodyPr/>
        <a:lstStyle/>
        <a:p>
          <a:endParaRPr lang="en-US"/>
        </a:p>
      </dgm:t>
    </dgm:pt>
    <dgm:pt modelId="{2ECF11BC-FF84-424C-85E3-F89F9AB9E82D}" type="sibTrans" cxnId="{E4475B5A-BEFD-DA4E-BAB7-12D38558BE73}">
      <dgm:prSet/>
      <dgm:spPr/>
      <dgm:t>
        <a:bodyPr/>
        <a:lstStyle/>
        <a:p>
          <a:endParaRPr lang="en-US"/>
        </a:p>
      </dgm:t>
    </dgm:pt>
    <dgm:pt modelId="{1512C68A-734A-AD47-8819-0976FF464A71}" type="pres">
      <dgm:prSet presAssocID="{EAB58063-8E72-444A-87D9-4911B549A323}" presName="Name0" presStyleCnt="0">
        <dgm:presLayoutVars>
          <dgm:dir/>
          <dgm:animLvl val="lvl"/>
          <dgm:resizeHandles val="exact"/>
        </dgm:presLayoutVars>
      </dgm:prSet>
      <dgm:spPr/>
    </dgm:pt>
    <dgm:pt modelId="{6B33B177-A80B-1E4E-AEFC-49CB1AACB26C}" type="pres">
      <dgm:prSet presAssocID="{5460B5CA-8F55-5745-8C1E-DDB072D57550}" presName="boxAndChildren" presStyleCnt="0"/>
      <dgm:spPr/>
    </dgm:pt>
    <dgm:pt modelId="{3B286879-6ECC-FE4F-BBF3-BB89BE0FDC5E}" type="pres">
      <dgm:prSet presAssocID="{5460B5CA-8F55-5745-8C1E-DDB072D57550}" presName="parentTextBox" presStyleLbl="node1" presStyleIdx="0" presStyleCnt="6"/>
      <dgm:spPr/>
    </dgm:pt>
    <dgm:pt modelId="{09B1747D-4E64-154B-8C15-275200649A3C}" type="pres">
      <dgm:prSet presAssocID="{E3FA7D15-3418-FD40-91FA-DA7151FCAA5E}" presName="sp" presStyleCnt="0"/>
      <dgm:spPr/>
    </dgm:pt>
    <dgm:pt modelId="{3691207F-7C22-0A4B-BF61-4C2D3B770E85}" type="pres">
      <dgm:prSet presAssocID="{10AC66EF-713B-4B41-899D-C3F2288B9394}" presName="arrowAndChildren" presStyleCnt="0"/>
      <dgm:spPr/>
    </dgm:pt>
    <dgm:pt modelId="{153C2300-B757-0042-8F88-D7AC765D2E6C}" type="pres">
      <dgm:prSet presAssocID="{10AC66EF-713B-4B41-899D-C3F2288B9394}" presName="parentTextArrow" presStyleLbl="node1" presStyleIdx="1" presStyleCnt="6"/>
      <dgm:spPr/>
    </dgm:pt>
    <dgm:pt modelId="{5C7C952C-1EA7-C240-868A-8FC3342734F1}" type="pres">
      <dgm:prSet presAssocID="{4A091DFF-0BD4-3249-A92C-2C6C95FDA5E2}" presName="sp" presStyleCnt="0"/>
      <dgm:spPr/>
    </dgm:pt>
    <dgm:pt modelId="{08A8CD75-FD93-B342-92AB-5A63BA8C40CE}" type="pres">
      <dgm:prSet presAssocID="{1389AB3B-319F-6C4B-91E8-8E2D6372A561}" presName="arrowAndChildren" presStyleCnt="0"/>
      <dgm:spPr/>
    </dgm:pt>
    <dgm:pt modelId="{4B4B6717-7734-7B48-A053-F4A821741BF5}" type="pres">
      <dgm:prSet presAssocID="{1389AB3B-319F-6C4B-91E8-8E2D6372A561}" presName="parentTextArrow" presStyleLbl="node1" presStyleIdx="2" presStyleCnt="6"/>
      <dgm:spPr/>
    </dgm:pt>
    <dgm:pt modelId="{EE4B70B0-C860-164A-A587-D04406365893}" type="pres">
      <dgm:prSet presAssocID="{BF341387-8C54-D940-A37F-84A93075884F}" presName="sp" presStyleCnt="0"/>
      <dgm:spPr/>
    </dgm:pt>
    <dgm:pt modelId="{A0078103-6403-7742-A70B-88E6C68E6421}" type="pres">
      <dgm:prSet presAssocID="{CCB25845-2C9F-6E4A-A851-00906BDEAD40}" presName="arrowAndChildren" presStyleCnt="0"/>
      <dgm:spPr/>
    </dgm:pt>
    <dgm:pt modelId="{88B55F97-C1D1-B345-8B77-69D2EF5F8B7D}" type="pres">
      <dgm:prSet presAssocID="{CCB25845-2C9F-6E4A-A851-00906BDEAD40}" presName="parentTextArrow" presStyleLbl="node1" presStyleIdx="3" presStyleCnt="6"/>
      <dgm:spPr/>
    </dgm:pt>
    <dgm:pt modelId="{F05D150A-BC4D-0F40-8367-5CD6B857B56D}" type="pres">
      <dgm:prSet presAssocID="{6B2AD3A9-4620-D44D-81A6-8C796C1C1C33}" presName="sp" presStyleCnt="0"/>
      <dgm:spPr/>
    </dgm:pt>
    <dgm:pt modelId="{47D99A49-99B5-E441-9A52-5B2283C53FA1}" type="pres">
      <dgm:prSet presAssocID="{85375863-5011-9B4D-95BF-F810470369CB}" presName="arrowAndChildren" presStyleCnt="0"/>
      <dgm:spPr/>
    </dgm:pt>
    <dgm:pt modelId="{5686112E-B6C3-634D-B638-F5B19A2903F1}" type="pres">
      <dgm:prSet presAssocID="{85375863-5011-9B4D-95BF-F810470369CB}" presName="parentTextArrow" presStyleLbl="node1" presStyleIdx="4" presStyleCnt="6"/>
      <dgm:spPr/>
    </dgm:pt>
    <dgm:pt modelId="{0A4E423A-FC9F-DC45-BD2C-46C93F0CA798}" type="pres">
      <dgm:prSet presAssocID="{486C515B-1166-8249-8962-FB5427528E85}" presName="sp" presStyleCnt="0"/>
      <dgm:spPr/>
    </dgm:pt>
    <dgm:pt modelId="{07D89EA6-C92B-EC40-8868-4F727EF39D01}" type="pres">
      <dgm:prSet presAssocID="{D662A0EF-FD18-A64C-9022-211E2F80960B}" presName="arrowAndChildren" presStyleCnt="0"/>
      <dgm:spPr/>
    </dgm:pt>
    <dgm:pt modelId="{B4C37B1B-54EA-E244-AC21-7DF0CAE1887C}" type="pres">
      <dgm:prSet presAssocID="{D662A0EF-FD18-A64C-9022-211E2F80960B}" presName="parentTextArrow" presStyleLbl="node1" presStyleIdx="5" presStyleCnt="6"/>
      <dgm:spPr/>
    </dgm:pt>
  </dgm:ptLst>
  <dgm:cxnLst>
    <dgm:cxn modelId="{938B4A1D-3458-3643-8762-510A5BC4062F}" srcId="{EAB58063-8E72-444A-87D9-4911B549A323}" destId="{D662A0EF-FD18-A64C-9022-211E2F80960B}" srcOrd="0" destOrd="0" parTransId="{94A3E357-5E7D-F849-9298-356BE16AF5FB}" sibTransId="{486C515B-1166-8249-8962-FB5427528E85}"/>
    <dgm:cxn modelId="{2FEF303B-6B4A-6A49-89FD-FA5151D13CDB}" type="presOf" srcId="{5460B5CA-8F55-5745-8C1E-DDB072D57550}" destId="{3B286879-6ECC-FE4F-BBF3-BB89BE0FDC5E}" srcOrd="0" destOrd="0" presId="urn:microsoft.com/office/officeart/2005/8/layout/process4"/>
    <dgm:cxn modelId="{CB78AD59-49C9-EA42-8400-124B2DC9748E}" srcId="{EAB58063-8E72-444A-87D9-4911B549A323}" destId="{1389AB3B-319F-6C4B-91E8-8E2D6372A561}" srcOrd="3" destOrd="0" parTransId="{81C485BE-B637-F84D-A9DB-B3A2CD02D999}" sibTransId="{4A091DFF-0BD4-3249-A92C-2C6C95FDA5E2}"/>
    <dgm:cxn modelId="{E4475B5A-BEFD-DA4E-BAB7-12D38558BE73}" srcId="{EAB58063-8E72-444A-87D9-4911B549A323}" destId="{5460B5CA-8F55-5745-8C1E-DDB072D57550}" srcOrd="5" destOrd="0" parTransId="{44B6111D-C1A2-6241-8B7B-1C182F6E5285}" sibTransId="{2ECF11BC-FF84-424C-85E3-F89F9AB9E82D}"/>
    <dgm:cxn modelId="{D5EAB77E-0A8C-1345-8FCD-2AF123FB397B}" type="presOf" srcId="{10AC66EF-713B-4B41-899D-C3F2288B9394}" destId="{153C2300-B757-0042-8F88-D7AC765D2E6C}" srcOrd="0" destOrd="0" presId="urn:microsoft.com/office/officeart/2005/8/layout/process4"/>
    <dgm:cxn modelId="{AB9C4890-0143-0B48-BB78-590A0ED8E7B8}" type="presOf" srcId="{D662A0EF-FD18-A64C-9022-211E2F80960B}" destId="{B4C37B1B-54EA-E244-AC21-7DF0CAE1887C}" srcOrd="0" destOrd="0" presId="urn:microsoft.com/office/officeart/2005/8/layout/process4"/>
    <dgm:cxn modelId="{5E89BCAC-CD8E-B142-B38A-C47ECCE6B8BA}" srcId="{EAB58063-8E72-444A-87D9-4911B549A323}" destId="{85375863-5011-9B4D-95BF-F810470369CB}" srcOrd="1" destOrd="0" parTransId="{557ABC42-1223-A444-A775-AAE48B66031B}" sibTransId="{6B2AD3A9-4620-D44D-81A6-8C796C1C1C33}"/>
    <dgm:cxn modelId="{335BD6B5-4B5F-1542-9774-393BD03E51E7}" type="presOf" srcId="{85375863-5011-9B4D-95BF-F810470369CB}" destId="{5686112E-B6C3-634D-B638-F5B19A2903F1}" srcOrd="0" destOrd="0" presId="urn:microsoft.com/office/officeart/2005/8/layout/process4"/>
    <dgm:cxn modelId="{2AC70ACA-5134-9B48-A3C7-66ED52575C39}" type="presOf" srcId="{EAB58063-8E72-444A-87D9-4911B549A323}" destId="{1512C68A-734A-AD47-8819-0976FF464A71}" srcOrd="0" destOrd="0" presId="urn:microsoft.com/office/officeart/2005/8/layout/process4"/>
    <dgm:cxn modelId="{0895DFCB-BE90-F447-B98A-1EA221702713}" type="presOf" srcId="{CCB25845-2C9F-6E4A-A851-00906BDEAD40}" destId="{88B55F97-C1D1-B345-8B77-69D2EF5F8B7D}" srcOrd="0" destOrd="0" presId="urn:microsoft.com/office/officeart/2005/8/layout/process4"/>
    <dgm:cxn modelId="{46386ED5-C5D0-4F42-B8D6-413936B9395C}" type="presOf" srcId="{1389AB3B-319F-6C4B-91E8-8E2D6372A561}" destId="{4B4B6717-7734-7B48-A053-F4A821741BF5}" srcOrd="0" destOrd="0" presId="urn:microsoft.com/office/officeart/2005/8/layout/process4"/>
    <dgm:cxn modelId="{F31E6DDF-BE0F-8245-A29A-24779A50C507}" srcId="{EAB58063-8E72-444A-87D9-4911B549A323}" destId="{CCB25845-2C9F-6E4A-A851-00906BDEAD40}" srcOrd="2" destOrd="0" parTransId="{03D74C5F-4870-A348-B007-2959699312DD}" sibTransId="{BF341387-8C54-D940-A37F-84A93075884F}"/>
    <dgm:cxn modelId="{54F394F8-FFCF-CC4C-A1FE-81E592E78ACA}" srcId="{EAB58063-8E72-444A-87D9-4911B549A323}" destId="{10AC66EF-713B-4B41-899D-C3F2288B9394}" srcOrd="4" destOrd="0" parTransId="{1E0AB67F-F252-414B-94A9-6D35E072E1F9}" sibTransId="{E3FA7D15-3418-FD40-91FA-DA7151FCAA5E}"/>
    <dgm:cxn modelId="{E8DE91D6-B687-644B-A2B3-9A033C52B1B9}" type="presParOf" srcId="{1512C68A-734A-AD47-8819-0976FF464A71}" destId="{6B33B177-A80B-1E4E-AEFC-49CB1AACB26C}" srcOrd="0" destOrd="0" presId="urn:microsoft.com/office/officeart/2005/8/layout/process4"/>
    <dgm:cxn modelId="{F35F048E-87A6-5047-A935-EB3A464251D6}" type="presParOf" srcId="{6B33B177-A80B-1E4E-AEFC-49CB1AACB26C}" destId="{3B286879-6ECC-FE4F-BBF3-BB89BE0FDC5E}" srcOrd="0" destOrd="0" presId="urn:microsoft.com/office/officeart/2005/8/layout/process4"/>
    <dgm:cxn modelId="{7E8CF95F-60B4-7241-8F83-80FAE4405002}" type="presParOf" srcId="{1512C68A-734A-AD47-8819-0976FF464A71}" destId="{09B1747D-4E64-154B-8C15-275200649A3C}" srcOrd="1" destOrd="0" presId="urn:microsoft.com/office/officeart/2005/8/layout/process4"/>
    <dgm:cxn modelId="{9C157464-7BA1-D849-9210-234DA0988129}" type="presParOf" srcId="{1512C68A-734A-AD47-8819-0976FF464A71}" destId="{3691207F-7C22-0A4B-BF61-4C2D3B770E85}" srcOrd="2" destOrd="0" presId="urn:microsoft.com/office/officeart/2005/8/layout/process4"/>
    <dgm:cxn modelId="{17278F7B-F378-AF4E-A213-7D2829BF30E4}" type="presParOf" srcId="{3691207F-7C22-0A4B-BF61-4C2D3B770E85}" destId="{153C2300-B757-0042-8F88-D7AC765D2E6C}" srcOrd="0" destOrd="0" presId="urn:microsoft.com/office/officeart/2005/8/layout/process4"/>
    <dgm:cxn modelId="{6341D8DE-C4E1-A74F-8F21-D2E82D22C4AD}" type="presParOf" srcId="{1512C68A-734A-AD47-8819-0976FF464A71}" destId="{5C7C952C-1EA7-C240-868A-8FC3342734F1}" srcOrd="3" destOrd="0" presId="urn:microsoft.com/office/officeart/2005/8/layout/process4"/>
    <dgm:cxn modelId="{0CB170A8-381D-6244-B7C8-27B98837E593}" type="presParOf" srcId="{1512C68A-734A-AD47-8819-0976FF464A71}" destId="{08A8CD75-FD93-B342-92AB-5A63BA8C40CE}" srcOrd="4" destOrd="0" presId="urn:microsoft.com/office/officeart/2005/8/layout/process4"/>
    <dgm:cxn modelId="{FAFD9831-32E4-AB4B-8741-96BF473CCFB6}" type="presParOf" srcId="{08A8CD75-FD93-B342-92AB-5A63BA8C40CE}" destId="{4B4B6717-7734-7B48-A053-F4A821741BF5}" srcOrd="0" destOrd="0" presId="urn:microsoft.com/office/officeart/2005/8/layout/process4"/>
    <dgm:cxn modelId="{7E475D3E-D6C8-2643-90D0-EBD6306114A4}" type="presParOf" srcId="{1512C68A-734A-AD47-8819-0976FF464A71}" destId="{EE4B70B0-C860-164A-A587-D04406365893}" srcOrd="5" destOrd="0" presId="urn:microsoft.com/office/officeart/2005/8/layout/process4"/>
    <dgm:cxn modelId="{5E2EA9E7-A153-664D-B57A-96C512B7F19F}" type="presParOf" srcId="{1512C68A-734A-AD47-8819-0976FF464A71}" destId="{A0078103-6403-7742-A70B-88E6C68E6421}" srcOrd="6" destOrd="0" presId="urn:microsoft.com/office/officeart/2005/8/layout/process4"/>
    <dgm:cxn modelId="{97E61270-F605-844B-A347-29BC719E215D}" type="presParOf" srcId="{A0078103-6403-7742-A70B-88E6C68E6421}" destId="{88B55F97-C1D1-B345-8B77-69D2EF5F8B7D}" srcOrd="0" destOrd="0" presId="urn:microsoft.com/office/officeart/2005/8/layout/process4"/>
    <dgm:cxn modelId="{F31E08F4-02F9-DC41-8384-0A3C593C23E8}" type="presParOf" srcId="{1512C68A-734A-AD47-8819-0976FF464A71}" destId="{F05D150A-BC4D-0F40-8367-5CD6B857B56D}" srcOrd="7" destOrd="0" presId="urn:microsoft.com/office/officeart/2005/8/layout/process4"/>
    <dgm:cxn modelId="{04942246-7707-4244-8D6A-CE825C5153FF}" type="presParOf" srcId="{1512C68A-734A-AD47-8819-0976FF464A71}" destId="{47D99A49-99B5-E441-9A52-5B2283C53FA1}" srcOrd="8" destOrd="0" presId="urn:microsoft.com/office/officeart/2005/8/layout/process4"/>
    <dgm:cxn modelId="{0ED55EA5-882A-4A4C-884E-15A827C086E9}" type="presParOf" srcId="{47D99A49-99B5-E441-9A52-5B2283C53FA1}" destId="{5686112E-B6C3-634D-B638-F5B19A2903F1}" srcOrd="0" destOrd="0" presId="urn:microsoft.com/office/officeart/2005/8/layout/process4"/>
    <dgm:cxn modelId="{2CC705D8-084B-B640-AF3B-0644255872A0}" type="presParOf" srcId="{1512C68A-734A-AD47-8819-0976FF464A71}" destId="{0A4E423A-FC9F-DC45-BD2C-46C93F0CA798}" srcOrd="9" destOrd="0" presId="urn:microsoft.com/office/officeart/2005/8/layout/process4"/>
    <dgm:cxn modelId="{E0465941-49D9-9941-A221-C5F3AC95A459}" type="presParOf" srcId="{1512C68A-734A-AD47-8819-0976FF464A71}" destId="{07D89EA6-C92B-EC40-8868-4F727EF39D01}" srcOrd="10" destOrd="0" presId="urn:microsoft.com/office/officeart/2005/8/layout/process4"/>
    <dgm:cxn modelId="{B2824F14-1F16-7E40-8BB7-ABF91555ABAC}" type="presParOf" srcId="{07D89EA6-C92B-EC40-8868-4F727EF39D01}" destId="{B4C37B1B-54EA-E244-AC21-7DF0CAE1887C}"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491A23-3553-F542-9811-DD96D80E9A4B}" type="doc">
      <dgm:prSet loTypeId="urn:microsoft.com/office/officeart/2005/8/layout/process1" loCatId="" qsTypeId="urn:microsoft.com/office/officeart/2005/8/quickstyle/simple4" qsCatId="simple" csTypeId="urn:microsoft.com/office/officeart/2005/8/colors/accent2_2" csCatId="accent2" phldr="1"/>
      <dgm:spPr/>
    </dgm:pt>
    <dgm:pt modelId="{643975DC-2A3C-234A-AB45-4BA5D736C207}">
      <dgm:prSet phldrT="[Text]"/>
      <dgm:spPr/>
      <dgm:t>
        <a:bodyPr/>
        <a:lstStyle/>
        <a:p>
          <a:pPr rtl="0"/>
          <a:r>
            <a:rPr lang="en-US" dirty="0"/>
            <a:t>Create the imputer object with most frequent strategy</a:t>
          </a:r>
        </a:p>
      </dgm:t>
    </dgm:pt>
    <dgm:pt modelId="{93545E29-A117-9847-A307-56157BF9B884}" type="parTrans" cxnId="{A86596C0-23C9-544E-A405-9A5C2A078BBF}">
      <dgm:prSet/>
      <dgm:spPr/>
      <dgm:t>
        <a:bodyPr/>
        <a:lstStyle/>
        <a:p>
          <a:endParaRPr lang="en-US"/>
        </a:p>
      </dgm:t>
    </dgm:pt>
    <dgm:pt modelId="{63B6A579-72E5-774F-914D-64318112C11B}" type="sibTrans" cxnId="{A86596C0-23C9-544E-A405-9A5C2A078BBF}">
      <dgm:prSet/>
      <dgm:spPr/>
      <dgm:t>
        <a:bodyPr/>
        <a:lstStyle/>
        <a:p>
          <a:endParaRPr lang="en-US"/>
        </a:p>
      </dgm:t>
    </dgm:pt>
    <dgm:pt modelId="{87654A67-A2E6-2E4C-B472-E910EB0A9685}">
      <dgm:prSet phldrT="[Text]"/>
      <dgm:spPr/>
      <dgm:t>
        <a:bodyPr/>
        <a:lstStyle/>
        <a:p>
          <a:pPr rtl="0"/>
          <a:r>
            <a:rPr lang="en-US" dirty="0"/>
            <a:t>Fit the imputer to the data</a:t>
          </a:r>
        </a:p>
      </dgm:t>
    </dgm:pt>
    <dgm:pt modelId="{E272D7EA-214F-E741-9126-DBCA14DE8CBD}" type="parTrans" cxnId="{80262814-0303-2C4C-9FDD-793B0FBBDB42}">
      <dgm:prSet/>
      <dgm:spPr/>
      <dgm:t>
        <a:bodyPr/>
        <a:lstStyle/>
        <a:p>
          <a:endParaRPr lang="en-US"/>
        </a:p>
      </dgm:t>
    </dgm:pt>
    <dgm:pt modelId="{A1155733-6215-EB43-9B2F-CF8697695E5F}" type="sibTrans" cxnId="{80262814-0303-2C4C-9FDD-793B0FBBDB42}">
      <dgm:prSet/>
      <dgm:spPr/>
      <dgm:t>
        <a:bodyPr/>
        <a:lstStyle/>
        <a:p>
          <a:endParaRPr lang="en-US"/>
        </a:p>
      </dgm:t>
    </dgm:pt>
    <dgm:pt modelId="{0BB72283-BBFC-514C-AB14-4AEC705BC023}">
      <dgm:prSet phldrT="[Text]"/>
      <dgm:spPr/>
      <dgm:t>
        <a:bodyPr/>
        <a:lstStyle/>
        <a:p>
          <a:pPr rtl="0"/>
          <a:r>
            <a:rPr lang="en-US" dirty="0"/>
            <a:t>Impute missing values in each column</a:t>
          </a:r>
        </a:p>
      </dgm:t>
    </dgm:pt>
    <dgm:pt modelId="{86C46B3F-D837-7D4E-BBBC-BB54D4241754}" type="parTrans" cxnId="{4F7AEDF6-82B0-6B4D-80A8-97BBAFE98104}">
      <dgm:prSet/>
      <dgm:spPr/>
      <dgm:t>
        <a:bodyPr/>
        <a:lstStyle/>
        <a:p>
          <a:endParaRPr lang="en-US"/>
        </a:p>
      </dgm:t>
    </dgm:pt>
    <dgm:pt modelId="{04D47966-384F-6947-AEC0-B4364F1D043E}" type="sibTrans" cxnId="{4F7AEDF6-82B0-6B4D-80A8-97BBAFE98104}">
      <dgm:prSet/>
      <dgm:spPr/>
      <dgm:t>
        <a:bodyPr/>
        <a:lstStyle/>
        <a:p>
          <a:endParaRPr lang="en-US"/>
        </a:p>
      </dgm:t>
    </dgm:pt>
    <dgm:pt modelId="{26EFD9F8-8D98-AE4B-ADE6-0F6D2ED05A76}">
      <dgm:prSet phldrT="[Text]"/>
      <dgm:spPr/>
      <dgm:t>
        <a:bodyPr/>
        <a:lstStyle/>
        <a:p>
          <a:pPr rtl="0"/>
          <a:r>
            <a:rPr lang="en-US" dirty="0"/>
            <a:t>Convert the imputed data back to the original data frame</a:t>
          </a:r>
        </a:p>
      </dgm:t>
    </dgm:pt>
    <dgm:pt modelId="{FCE93A12-1076-3441-BE24-432FF8840E02}" type="parTrans" cxnId="{363BF573-7157-7142-A977-68382F2D76FE}">
      <dgm:prSet/>
      <dgm:spPr/>
      <dgm:t>
        <a:bodyPr/>
        <a:lstStyle/>
        <a:p>
          <a:endParaRPr lang="en-US"/>
        </a:p>
      </dgm:t>
    </dgm:pt>
    <dgm:pt modelId="{A6189F2E-C20F-4F41-92EF-7846DE2F81BB}" type="sibTrans" cxnId="{363BF573-7157-7142-A977-68382F2D76FE}">
      <dgm:prSet/>
      <dgm:spPr/>
      <dgm:t>
        <a:bodyPr/>
        <a:lstStyle/>
        <a:p>
          <a:endParaRPr lang="en-US"/>
        </a:p>
      </dgm:t>
    </dgm:pt>
    <dgm:pt modelId="{6A8979A5-6F2E-6144-AD7F-057686F2554C}" type="pres">
      <dgm:prSet presAssocID="{E0491A23-3553-F542-9811-DD96D80E9A4B}" presName="Name0" presStyleCnt="0">
        <dgm:presLayoutVars>
          <dgm:dir/>
          <dgm:resizeHandles val="exact"/>
        </dgm:presLayoutVars>
      </dgm:prSet>
      <dgm:spPr/>
    </dgm:pt>
    <dgm:pt modelId="{4B1CCE8B-9F16-2342-ABD8-797B404171EF}" type="pres">
      <dgm:prSet presAssocID="{643975DC-2A3C-234A-AB45-4BA5D736C207}" presName="node" presStyleLbl="node1" presStyleIdx="0" presStyleCnt="4">
        <dgm:presLayoutVars>
          <dgm:bulletEnabled val="1"/>
        </dgm:presLayoutVars>
      </dgm:prSet>
      <dgm:spPr/>
    </dgm:pt>
    <dgm:pt modelId="{29FCE09F-27C5-7540-A6C4-374DF8A4A5E3}" type="pres">
      <dgm:prSet presAssocID="{63B6A579-72E5-774F-914D-64318112C11B}" presName="sibTrans" presStyleLbl="sibTrans2D1" presStyleIdx="0" presStyleCnt="3"/>
      <dgm:spPr/>
    </dgm:pt>
    <dgm:pt modelId="{DB2946B8-66A9-C74D-B90F-C53AAC9B4773}" type="pres">
      <dgm:prSet presAssocID="{63B6A579-72E5-774F-914D-64318112C11B}" presName="connectorText" presStyleLbl="sibTrans2D1" presStyleIdx="0" presStyleCnt="3"/>
      <dgm:spPr/>
    </dgm:pt>
    <dgm:pt modelId="{442634EB-10B5-624A-940E-FBEABCFF65CA}" type="pres">
      <dgm:prSet presAssocID="{87654A67-A2E6-2E4C-B472-E910EB0A9685}" presName="node" presStyleLbl="node1" presStyleIdx="1" presStyleCnt="4">
        <dgm:presLayoutVars>
          <dgm:bulletEnabled val="1"/>
        </dgm:presLayoutVars>
      </dgm:prSet>
      <dgm:spPr/>
    </dgm:pt>
    <dgm:pt modelId="{4AE77EED-ABB8-9943-8933-5A5857FF1D54}" type="pres">
      <dgm:prSet presAssocID="{A1155733-6215-EB43-9B2F-CF8697695E5F}" presName="sibTrans" presStyleLbl="sibTrans2D1" presStyleIdx="1" presStyleCnt="3"/>
      <dgm:spPr/>
    </dgm:pt>
    <dgm:pt modelId="{1E02DF69-6956-1C46-ADF3-45232575D51C}" type="pres">
      <dgm:prSet presAssocID="{A1155733-6215-EB43-9B2F-CF8697695E5F}" presName="connectorText" presStyleLbl="sibTrans2D1" presStyleIdx="1" presStyleCnt="3"/>
      <dgm:spPr/>
    </dgm:pt>
    <dgm:pt modelId="{C7ED9D34-DAA4-1045-875C-FE5F9145A2A0}" type="pres">
      <dgm:prSet presAssocID="{0BB72283-BBFC-514C-AB14-4AEC705BC023}" presName="node" presStyleLbl="node1" presStyleIdx="2" presStyleCnt="4">
        <dgm:presLayoutVars>
          <dgm:bulletEnabled val="1"/>
        </dgm:presLayoutVars>
      </dgm:prSet>
      <dgm:spPr/>
    </dgm:pt>
    <dgm:pt modelId="{00F038BF-0734-E44E-9CC7-6AE4E9B4D696}" type="pres">
      <dgm:prSet presAssocID="{04D47966-384F-6947-AEC0-B4364F1D043E}" presName="sibTrans" presStyleLbl="sibTrans2D1" presStyleIdx="2" presStyleCnt="3"/>
      <dgm:spPr/>
    </dgm:pt>
    <dgm:pt modelId="{0C0CD1D9-8E30-4F42-B501-EAEAAAFDEBD4}" type="pres">
      <dgm:prSet presAssocID="{04D47966-384F-6947-AEC0-B4364F1D043E}" presName="connectorText" presStyleLbl="sibTrans2D1" presStyleIdx="2" presStyleCnt="3"/>
      <dgm:spPr/>
    </dgm:pt>
    <dgm:pt modelId="{05F580B9-EDEF-2244-AE01-1C08331EAEEC}" type="pres">
      <dgm:prSet presAssocID="{26EFD9F8-8D98-AE4B-ADE6-0F6D2ED05A76}" presName="node" presStyleLbl="node1" presStyleIdx="3" presStyleCnt="4">
        <dgm:presLayoutVars>
          <dgm:bulletEnabled val="1"/>
        </dgm:presLayoutVars>
      </dgm:prSet>
      <dgm:spPr/>
    </dgm:pt>
  </dgm:ptLst>
  <dgm:cxnLst>
    <dgm:cxn modelId="{1BFD8109-56F7-0446-B9B0-E21156E6DE0E}" type="presOf" srcId="{0BB72283-BBFC-514C-AB14-4AEC705BC023}" destId="{C7ED9D34-DAA4-1045-875C-FE5F9145A2A0}" srcOrd="0" destOrd="0" presId="urn:microsoft.com/office/officeart/2005/8/layout/process1"/>
    <dgm:cxn modelId="{80262814-0303-2C4C-9FDD-793B0FBBDB42}" srcId="{E0491A23-3553-F542-9811-DD96D80E9A4B}" destId="{87654A67-A2E6-2E4C-B472-E910EB0A9685}" srcOrd="1" destOrd="0" parTransId="{E272D7EA-214F-E741-9126-DBCA14DE8CBD}" sibTransId="{A1155733-6215-EB43-9B2F-CF8697695E5F}"/>
    <dgm:cxn modelId="{CAE76D3B-2995-CD40-8986-372F4D27F91E}" type="presOf" srcId="{87654A67-A2E6-2E4C-B472-E910EB0A9685}" destId="{442634EB-10B5-624A-940E-FBEABCFF65CA}" srcOrd="0" destOrd="0" presId="urn:microsoft.com/office/officeart/2005/8/layout/process1"/>
    <dgm:cxn modelId="{9B135743-F546-1347-996C-CEAD373B6C0D}" type="presOf" srcId="{A1155733-6215-EB43-9B2F-CF8697695E5F}" destId="{4AE77EED-ABB8-9943-8933-5A5857FF1D54}" srcOrd="0" destOrd="0" presId="urn:microsoft.com/office/officeart/2005/8/layout/process1"/>
    <dgm:cxn modelId="{49C07545-4770-BF41-A387-20CD1B77DACB}" type="presOf" srcId="{63B6A579-72E5-774F-914D-64318112C11B}" destId="{29FCE09F-27C5-7540-A6C4-374DF8A4A5E3}" srcOrd="0" destOrd="0" presId="urn:microsoft.com/office/officeart/2005/8/layout/process1"/>
    <dgm:cxn modelId="{C2856156-19B9-154D-90F2-5423D8DC534F}" type="presOf" srcId="{E0491A23-3553-F542-9811-DD96D80E9A4B}" destId="{6A8979A5-6F2E-6144-AD7F-057686F2554C}" srcOrd="0" destOrd="0" presId="urn:microsoft.com/office/officeart/2005/8/layout/process1"/>
    <dgm:cxn modelId="{92C72067-A8A0-9A4A-91EF-9ECF6EA503FE}" type="presOf" srcId="{04D47966-384F-6947-AEC0-B4364F1D043E}" destId="{0C0CD1D9-8E30-4F42-B501-EAEAAAFDEBD4}" srcOrd="1" destOrd="0" presId="urn:microsoft.com/office/officeart/2005/8/layout/process1"/>
    <dgm:cxn modelId="{363BF573-7157-7142-A977-68382F2D76FE}" srcId="{E0491A23-3553-F542-9811-DD96D80E9A4B}" destId="{26EFD9F8-8D98-AE4B-ADE6-0F6D2ED05A76}" srcOrd="3" destOrd="0" parTransId="{FCE93A12-1076-3441-BE24-432FF8840E02}" sibTransId="{A6189F2E-C20F-4F41-92EF-7846DE2F81BB}"/>
    <dgm:cxn modelId="{E9AAAD81-4C69-884A-9D4A-9037496F3199}" type="presOf" srcId="{26EFD9F8-8D98-AE4B-ADE6-0F6D2ED05A76}" destId="{05F580B9-EDEF-2244-AE01-1C08331EAEEC}" srcOrd="0" destOrd="0" presId="urn:microsoft.com/office/officeart/2005/8/layout/process1"/>
    <dgm:cxn modelId="{E6D3C19E-F606-4C40-B039-1AEADA979D4E}" type="presOf" srcId="{63B6A579-72E5-774F-914D-64318112C11B}" destId="{DB2946B8-66A9-C74D-B90F-C53AAC9B4773}" srcOrd="1" destOrd="0" presId="urn:microsoft.com/office/officeart/2005/8/layout/process1"/>
    <dgm:cxn modelId="{A6632CA2-ACD9-494D-82E7-1F2825BDAE72}" type="presOf" srcId="{04D47966-384F-6947-AEC0-B4364F1D043E}" destId="{00F038BF-0734-E44E-9CC7-6AE4E9B4D696}" srcOrd="0" destOrd="0" presId="urn:microsoft.com/office/officeart/2005/8/layout/process1"/>
    <dgm:cxn modelId="{A86596C0-23C9-544E-A405-9A5C2A078BBF}" srcId="{E0491A23-3553-F542-9811-DD96D80E9A4B}" destId="{643975DC-2A3C-234A-AB45-4BA5D736C207}" srcOrd="0" destOrd="0" parTransId="{93545E29-A117-9847-A307-56157BF9B884}" sibTransId="{63B6A579-72E5-774F-914D-64318112C11B}"/>
    <dgm:cxn modelId="{DBFAE5E8-7D20-6940-9EB1-D26E51520474}" type="presOf" srcId="{643975DC-2A3C-234A-AB45-4BA5D736C207}" destId="{4B1CCE8B-9F16-2342-ABD8-797B404171EF}" srcOrd="0" destOrd="0" presId="urn:microsoft.com/office/officeart/2005/8/layout/process1"/>
    <dgm:cxn modelId="{3558A2F6-D354-4048-873F-1A74B596C7E9}" type="presOf" srcId="{A1155733-6215-EB43-9B2F-CF8697695E5F}" destId="{1E02DF69-6956-1C46-ADF3-45232575D51C}" srcOrd="1" destOrd="0" presId="urn:microsoft.com/office/officeart/2005/8/layout/process1"/>
    <dgm:cxn modelId="{4F7AEDF6-82B0-6B4D-80A8-97BBAFE98104}" srcId="{E0491A23-3553-F542-9811-DD96D80E9A4B}" destId="{0BB72283-BBFC-514C-AB14-4AEC705BC023}" srcOrd="2" destOrd="0" parTransId="{86C46B3F-D837-7D4E-BBBC-BB54D4241754}" sibTransId="{04D47966-384F-6947-AEC0-B4364F1D043E}"/>
    <dgm:cxn modelId="{F643462E-EA15-944C-ADDC-C01D8292AD3A}" type="presParOf" srcId="{6A8979A5-6F2E-6144-AD7F-057686F2554C}" destId="{4B1CCE8B-9F16-2342-ABD8-797B404171EF}" srcOrd="0" destOrd="0" presId="urn:microsoft.com/office/officeart/2005/8/layout/process1"/>
    <dgm:cxn modelId="{5B4871FA-409B-A646-B4A9-6EAFD530C5B1}" type="presParOf" srcId="{6A8979A5-6F2E-6144-AD7F-057686F2554C}" destId="{29FCE09F-27C5-7540-A6C4-374DF8A4A5E3}" srcOrd="1" destOrd="0" presId="urn:microsoft.com/office/officeart/2005/8/layout/process1"/>
    <dgm:cxn modelId="{0AC716FC-914A-8D47-B2AD-F42E5C80C542}" type="presParOf" srcId="{29FCE09F-27C5-7540-A6C4-374DF8A4A5E3}" destId="{DB2946B8-66A9-C74D-B90F-C53AAC9B4773}" srcOrd="0" destOrd="0" presId="urn:microsoft.com/office/officeart/2005/8/layout/process1"/>
    <dgm:cxn modelId="{53CA8A9B-5BC2-0247-BB4B-9ED51863A40B}" type="presParOf" srcId="{6A8979A5-6F2E-6144-AD7F-057686F2554C}" destId="{442634EB-10B5-624A-940E-FBEABCFF65CA}" srcOrd="2" destOrd="0" presId="urn:microsoft.com/office/officeart/2005/8/layout/process1"/>
    <dgm:cxn modelId="{F027FC7F-A7FF-4640-B55B-659F6DFF675A}" type="presParOf" srcId="{6A8979A5-6F2E-6144-AD7F-057686F2554C}" destId="{4AE77EED-ABB8-9943-8933-5A5857FF1D54}" srcOrd="3" destOrd="0" presId="urn:microsoft.com/office/officeart/2005/8/layout/process1"/>
    <dgm:cxn modelId="{596E2851-C728-1546-A292-97A01CA022FB}" type="presParOf" srcId="{4AE77EED-ABB8-9943-8933-5A5857FF1D54}" destId="{1E02DF69-6956-1C46-ADF3-45232575D51C}" srcOrd="0" destOrd="0" presId="urn:microsoft.com/office/officeart/2005/8/layout/process1"/>
    <dgm:cxn modelId="{C070898E-1180-D44C-A752-E38EF0E03D0D}" type="presParOf" srcId="{6A8979A5-6F2E-6144-AD7F-057686F2554C}" destId="{C7ED9D34-DAA4-1045-875C-FE5F9145A2A0}" srcOrd="4" destOrd="0" presId="urn:microsoft.com/office/officeart/2005/8/layout/process1"/>
    <dgm:cxn modelId="{027CD2AD-D7D3-3C4E-B184-90EA04599F41}" type="presParOf" srcId="{6A8979A5-6F2E-6144-AD7F-057686F2554C}" destId="{00F038BF-0734-E44E-9CC7-6AE4E9B4D696}" srcOrd="5" destOrd="0" presId="urn:microsoft.com/office/officeart/2005/8/layout/process1"/>
    <dgm:cxn modelId="{4DA20125-CFFC-2649-9F3F-F68D7A6EA7B6}" type="presParOf" srcId="{00F038BF-0734-E44E-9CC7-6AE4E9B4D696}" destId="{0C0CD1D9-8E30-4F42-B501-EAEAAAFDEBD4}" srcOrd="0" destOrd="0" presId="urn:microsoft.com/office/officeart/2005/8/layout/process1"/>
    <dgm:cxn modelId="{16171AE4-FADB-5646-9E64-84166DBD06DA}" type="presParOf" srcId="{6A8979A5-6F2E-6144-AD7F-057686F2554C}" destId="{05F580B9-EDEF-2244-AE01-1C08331EAEE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1">
            <a:lumMod val="50000"/>
          </a:schemeClr>
        </a:solidFill>
        <a:ln>
          <a:solidFill>
            <a:srgbClr val="FFFF00"/>
          </a:solid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1">
            <a:lumMod val="50000"/>
          </a:schemeClr>
        </a:solidFill>
        <a:ln>
          <a:solidFill>
            <a:srgbClr val="FFFF00"/>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AF59366A-7940-B64C-A814-4D53315DA45B}" type="sibTrans" cxnId="{CC4F9D72-D8A7-A94D-9569-4813EF3F05AE}">
      <dgm:prSet/>
      <dgm:spPr/>
      <dgm:t>
        <a:bodyPr/>
        <a:lstStyle/>
        <a:p>
          <a:endParaRPr lang="en-US"/>
        </a:p>
      </dgm:t>
    </dgm:pt>
    <dgm:pt modelId="{2804EE75-8943-8847-97E8-1A73F46D91E2}" type="parTrans" cxnId="{CC4F9D72-D8A7-A94D-9569-4813EF3F05AE}">
      <dgm:prSet/>
      <dgm:spPr/>
      <dgm:t>
        <a:bodyPr/>
        <a:lstStyle/>
        <a:p>
          <a:endParaRPr lang="en-US"/>
        </a:p>
      </dgm:t>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33D2ECD3-1E7E-6343-8D57-4BB370B64E3F}" type="sibTrans" cxnId="{CA43DA4A-0BA2-8C4B-923B-8D283711F28F}">
      <dgm:prSet/>
      <dgm:spPr/>
      <dgm:t>
        <a:bodyPr/>
        <a:lstStyle/>
        <a:p>
          <a:endParaRPr lang="en-US"/>
        </a:p>
      </dgm:t>
    </dgm:pt>
    <dgm:pt modelId="{642E3021-1287-0A46-9D2A-E9DA598B3D67}" type="parTrans" cxnId="{CA43DA4A-0BA2-8C4B-923B-8D283711F28F}">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1">
            <a:lumMod val="50000"/>
          </a:schemeClr>
        </a:solidFill>
        <a:ln>
          <a:solidFill>
            <a:srgbClr val="FFFF00"/>
          </a:solid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75000"/>
          </a:schemeClr>
        </a:solidFill>
        <a:ln>
          <a:no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a:ln>
          <a:noFill/>
        </a:ln>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a:ln>
          <a:solidFill>
            <a:schemeClr val="tx1"/>
          </a:solidFill>
        </a:ln>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a:ln>
          <a:noFill/>
        </a:ln>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1">
            <a:lumMod val="50000"/>
          </a:schemeClr>
        </a:solidFill>
        <a:ln>
          <a:solidFill>
            <a:srgbClr val="FFFF00"/>
          </a:solidFill>
        </a:ln>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1">
            <a:lumMod val="50000"/>
          </a:schemeClr>
        </a:solidFill>
        <a:ln>
          <a:solidFill>
            <a:srgbClr val="FFFF00"/>
          </a:solid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6">
            <a:lumMod val="60000"/>
            <a:lumOff val="40000"/>
          </a:schemeClr>
        </a:solidFill>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60000"/>
            <a:lumOff val="40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60000"/>
            <a:lumOff val="40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60000"/>
            <a:lumOff val="40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60000"/>
            <a:lumOff val="40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4B24DA-A56A-524F-ADE4-6AD4319FCB45}" type="doc">
      <dgm:prSet loTypeId="urn:microsoft.com/office/officeart/2005/8/layout/chevron1" loCatId="" qsTypeId="urn:microsoft.com/office/officeart/2005/8/quickstyle/simple2" qsCatId="simple" csTypeId="urn:microsoft.com/office/officeart/2005/8/colors/colorful2" csCatId="colorful" phldr="1"/>
      <dgm:spPr/>
    </dgm:pt>
    <dgm:pt modelId="{9E61937B-FB90-4C46-85F3-BA66A9FF181D}">
      <dgm:prSet phldrT="[Text]"/>
      <dgm:spPr>
        <a:solidFill>
          <a:schemeClr val="accent6">
            <a:lumMod val="75000"/>
          </a:schemeClr>
        </a:solidFill>
        <a:ln>
          <a:noFill/>
        </a:ln>
      </dgm:spPr>
      <dgm:t>
        <a:bodyPr/>
        <a:lstStyle/>
        <a:p>
          <a:pPr rtl="0"/>
          <a:r>
            <a:rPr lang="en-US" dirty="0"/>
            <a:t>Problem Identification</a:t>
          </a:r>
        </a:p>
      </dgm:t>
    </dgm:pt>
    <dgm:pt modelId="{642E3021-1287-0A46-9D2A-E9DA598B3D67}" type="parTrans" cxnId="{CA43DA4A-0BA2-8C4B-923B-8D283711F28F}">
      <dgm:prSet/>
      <dgm:spPr/>
      <dgm:t>
        <a:bodyPr/>
        <a:lstStyle/>
        <a:p>
          <a:endParaRPr lang="en-US"/>
        </a:p>
      </dgm:t>
    </dgm:pt>
    <dgm:pt modelId="{33D2ECD3-1E7E-6343-8D57-4BB370B64E3F}" type="sibTrans" cxnId="{CA43DA4A-0BA2-8C4B-923B-8D283711F28F}">
      <dgm:prSet/>
      <dgm:spPr/>
      <dgm:t>
        <a:bodyPr/>
        <a:lstStyle/>
        <a:p>
          <a:endParaRPr lang="en-US"/>
        </a:p>
      </dgm:t>
    </dgm:pt>
    <dgm:pt modelId="{D88DDFE3-5397-F94A-90A7-CF0DDACEF8BB}">
      <dgm:prSet phldrT="[Text]"/>
      <dgm:spPr>
        <a:solidFill>
          <a:schemeClr val="accent1">
            <a:lumMod val="50000"/>
          </a:schemeClr>
        </a:solidFill>
        <a:ln>
          <a:solidFill>
            <a:srgbClr val="FFFF00"/>
          </a:solidFill>
        </a:ln>
      </dgm:spPr>
      <dgm:t>
        <a:bodyPr/>
        <a:lstStyle/>
        <a:p>
          <a:pPr rtl="0"/>
          <a:r>
            <a:rPr lang="en-US" dirty="0"/>
            <a:t>Data Wrangling</a:t>
          </a:r>
        </a:p>
      </dgm:t>
    </dgm:pt>
    <dgm:pt modelId="{C377200A-55C0-5940-8519-F63F81DA942E}" type="parTrans" cxnId="{40596A70-4913-D74E-B028-9FC78E95C098}">
      <dgm:prSet/>
      <dgm:spPr/>
      <dgm:t>
        <a:bodyPr/>
        <a:lstStyle/>
        <a:p>
          <a:endParaRPr lang="en-US"/>
        </a:p>
      </dgm:t>
    </dgm:pt>
    <dgm:pt modelId="{487136F6-5117-C24F-AF61-34C298E39EBF}" type="sibTrans" cxnId="{40596A70-4913-D74E-B028-9FC78E95C098}">
      <dgm:prSet/>
      <dgm:spPr/>
      <dgm:t>
        <a:bodyPr/>
        <a:lstStyle/>
        <a:p>
          <a:endParaRPr lang="en-US"/>
        </a:p>
      </dgm:t>
    </dgm:pt>
    <dgm:pt modelId="{1B5192BF-158F-AF4B-B94D-4E3859C0441D}">
      <dgm:prSet phldrT="[Text]"/>
      <dgm:spPr>
        <a:solidFill>
          <a:schemeClr val="accent6">
            <a:lumMod val="75000"/>
          </a:schemeClr>
        </a:solidFill>
      </dgm:spPr>
      <dgm:t>
        <a:bodyPr/>
        <a:lstStyle/>
        <a:p>
          <a:pPr rtl="0"/>
          <a:r>
            <a:rPr lang="en-US" dirty="0"/>
            <a:t>Exploratory Data Analysis</a:t>
          </a:r>
        </a:p>
      </dgm:t>
    </dgm:pt>
    <dgm:pt modelId="{1D8E826F-3C05-9845-A134-C91F6B5B30D4}" type="parTrans" cxnId="{9E532C3B-3967-CA48-827A-8E727A08895F}">
      <dgm:prSet/>
      <dgm:spPr/>
      <dgm:t>
        <a:bodyPr/>
        <a:lstStyle/>
        <a:p>
          <a:endParaRPr lang="en-US"/>
        </a:p>
      </dgm:t>
    </dgm:pt>
    <dgm:pt modelId="{40465A9F-6164-0740-8688-810F3494C234}" type="sibTrans" cxnId="{9E532C3B-3967-CA48-827A-8E727A08895F}">
      <dgm:prSet/>
      <dgm:spPr/>
      <dgm:t>
        <a:bodyPr/>
        <a:lstStyle/>
        <a:p>
          <a:endParaRPr lang="en-US"/>
        </a:p>
      </dgm:t>
    </dgm:pt>
    <dgm:pt modelId="{DE82D2C7-F79B-DF40-A916-0C8C47875639}">
      <dgm:prSet phldrT="[Text]"/>
      <dgm:spPr>
        <a:solidFill>
          <a:schemeClr val="accent6">
            <a:lumMod val="75000"/>
          </a:schemeClr>
        </a:solidFill>
      </dgm:spPr>
      <dgm:t>
        <a:bodyPr/>
        <a:lstStyle/>
        <a:p>
          <a:pPr rtl="0"/>
          <a:r>
            <a:rPr lang="en-US" dirty="0"/>
            <a:t>Pre-Processing and Data Development </a:t>
          </a:r>
        </a:p>
      </dgm:t>
    </dgm:pt>
    <dgm:pt modelId="{DB793B3C-56C6-0F4E-806F-FFAA1F29E83C}" type="parTrans" cxnId="{FA0B70E5-1E60-2F4E-A887-ABDF4D44FE44}">
      <dgm:prSet/>
      <dgm:spPr/>
      <dgm:t>
        <a:bodyPr/>
        <a:lstStyle/>
        <a:p>
          <a:endParaRPr lang="en-US"/>
        </a:p>
      </dgm:t>
    </dgm:pt>
    <dgm:pt modelId="{479F4D14-40D6-AA4B-BEB3-790204AC5747}" type="sibTrans" cxnId="{FA0B70E5-1E60-2F4E-A887-ABDF4D44FE44}">
      <dgm:prSet/>
      <dgm:spPr/>
      <dgm:t>
        <a:bodyPr/>
        <a:lstStyle/>
        <a:p>
          <a:endParaRPr lang="en-US"/>
        </a:p>
      </dgm:t>
    </dgm:pt>
    <dgm:pt modelId="{73378CFE-7225-664D-89F2-AF00350DFAD2}">
      <dgm:prSet phldrT="[Text]"/>
      <dgm:spPr>
        <a:solidFill>
          <a:schemeClr val="accent6">
            <a:lumMod val="75000"/>
          </a:schemeClr>
        </a:solidFill>
      </dgm:spPr>
      <dgm:t>
        <a:bodyPr/>
        <a:lstStyle/>
        <a:p>
          <a:pPr rtl="0"/>
          <a:r>
            <a:rPr lang="en-US" dirty="0"/>
            <a:t>Modeling</a:t>
          </a:r>
        </a:p>
      </dgm:t>
    </dgm:pt>
    <dgm:pt modelId="{2804EE75-8943-8847-97E8-1A73F46D91E2}" type="parTrans" cxnId="{CC4F9D72-D8A7-A94D-9569-4813EF3F05AE}">
      <dgm:prSet/>
      <dgm:spPr/>
      <dgm:t>
        <a:bodyPr/>
        <a:lstStyle/>
        <a:p>
          <a:endParaRPr lang="en-US"/>
        </a:p>
      </dgm:t>
    </dgm:pt>
    <dgm:pt modelId="{AF59366A-7940-B64C-A814-4D53315DA45B}" type="sibTrans" cxnId="{CC4F9D72-D8A7-A94D-9569-4813EF3F05AE}">
      <dgm:prSet/>
      <dgm:spPr/>
      <dgm:t>
        <a:bodyPr/>
        <a:lstStyle/>
        <a:p>
          <a:endParaRPr lang="en-US"/>
        </a:p>
      </dgm:t>
    </dgm:pt>
    <dgm:pt modelId="{87E15E1D-B920-864F-9F1E-F0F2A27B265F}">
      <dgm:prSet phldrT="[Text]"/>
      <dgm:spPr>
        <a:solidFill>
          <a:schemeClr val="accent6">
            <a:lumMod val="75000"/>
          </a:schemeClr>
        </a:solidFill>
      </dgm:spPr>
      <dgm:t>
        <a:bodyPr/>
        <a:lstStyle/>
        <a:p>
          <a:pPr rtl="0"/>
          <a:r>
            <a:rPr lang="en-US" dirty="0"/>
            <a:t>Documentation</a:t>
          </a:r>
        </a:p>
      </dgm:t>
    </dgm:pt>
    <dgm:pt modelId="{BFA64E3C-B065-2F47-9550-709783215775}" type="parTrans" cxnId="{28A91E76-1348-2C42-89D2-2E5EEA57C03D}">
      <dgm:prSet/>
      <dgm:spPr/>
      <dgm:t>
        <a:bodyPr/>
        <a:lstStyle/>
        <a:p>
          <a:endParaRPr lang="en-US"/>
        </a:p>
      </dgm:t>
    </dgm:pt>
    <dgm:pt modelId="{32B5B00B-796C-0F41-8919-C9C5F9AA93BE}" type="sibTrans" cxnId="{28A91E76-1348-2C42-89D2-2E5EEA57C03D}">
      <dgm:prSet/>
      <dgm:spPr/>
      <dgm:t>
        <a:bodyPr/>
        <a:lstStyle/>
        <a:p>
          <a:endParaRPr lang="en-US"/>
        </a:p>
      </dgm:t>
    </dgm:pt>
    <dgm:pt modelId="{AC5CC18D-B394-8249-8A40-C146C195C815}" type="pres">
      <dgm:prSet presAssocID="{504B24DA-A56A-524F-ADE4-6AD4319FCB45}" presName="Name0" presStyleCnt="0">
        <dgm:presLayoutVars>
          <dgm:dir/>
          <dgm:animLvl val="lvl"/>
          <dgm:resizeHandles val="exact"/>
        </dgm:presLayoutVars>
      </dgm:prSet>
      <dgm:spPr/>
    </dgm:pt>
    <dgm:pt modelId="{56B83AC9-9B9D-9E4B-AA38-E5C69A432310}" type="pres">
      <dgm:prSet presAssocID="{9E61937B-FB90-4C46-85F3-BA66A9FF181D}" presName="parTxOnly" presStyleLbl="node1" presStyleIdx="0" presStyleCnt="6" custLinFactNeighborX="-2688" custLinFactNeighborY="48518">
        <dgm:presLayoutVars>
          <dgm:chMax val="0"/>
          <dgm:chPref val="0"/>
          <dgm:bulletEnabled val="1"/>
        </dgm:presLayoutVars>
      </dgm:prSet>
      <dgm:spPr/>
    </dgm:pt>
    <dgm:pt modelId="{16ECCDA1-DCE2-5B44-9DA8-E893B8587F70}" type="pres">
      <dgm:prSet presAssocID="{33D2ECD3-1E7E-6343-8D57-4BB370B64E3F}" presName="parTxOnlySpace" presStyleCnt="0"/>
      <dgm:spPr/>
    </dgm:pt>
    <dgm:pt modelId="{23785ACC-3C34-3542-B3E4-CA2E1F17B3A0}" type="pres">
      <dgm:prSet presAssocID="{D88DDFE3-5397-F94A-90A7-CF0DDACEF8BB}" presName="parTxOnly" presStyleLbl="node1" presStyleIdx="1" presStyleCnt="6">
        <dgm:presLayoutVars>
          <dgm:chMax val="0"/>
          <dgm:chPref val="0"/>
          <dgm:bulletEnabled val="1"/>
        </dgm:presLayoutVars>
      </dgm:prSet>
      <dgm:spPr/>
    </dgm:pt>
    <dgm:pt modelId="{AC4C4D71-9EFD-F949-A749-3EC0FBBEFCDF}" type="pres">
      <dgm:prSet presAssocID="{487136F6-5117-C24F-AF61-34C298E39EBF}" presName="parTxOnlySpace" presStyleCnt="0"/>
      <dgm:spPr/>
    </dgm:pt>
    <dgm:pt modelId="{0403FA32-6E89-5749-BB60-718A482F99ED}" type="pres">
      <dgm:prSet presAssocID="{1B5192BF-158F-AF4B-B94D-4E3859C0441D}" presName="parTxOnly" presStyleLbl="node1" presStyleIdx="2" presStyleCnt="6">
        <dgm:presLayoutVars>
          <dgm:chMax val="0"/>
          <dgm:chPref val="0"/>
          <dgm:bulletEnabled val="1"/>
        </dgm:presLayoutVars>
      </dgm:prSet>
      <dgm:spPr/>
    </dgm:pt>
    <dgm:pt modelId="{012C0587-CD93-AA45-AB68-77F9846DA7BA}" type="pres">
      <dgm:prSet presAssocID="{40465A9F-6164-0740-8688-810F3494C234}" presName="parTxOnlySpace" presStyleCnt="0"/>
      <dgm:spPr/>
    </dgm:pt>
    <dgm:pt modelId="{ACD78393-1A26-6149-A74C-DDE6FCE09813}" type="pres">
      <dgm:prSet presAssocID="{DE82D2C7-F79B-DF40-A916-0C8C47875639}" presName="parTxOnly" presStyleLbl="node1" presStyleIdx="3" presStyleCnt="6">
        <dgm:presLayoutVars>
          <dgm:chMax val="0"/>
          <dgm:chPref val="0"/>
          <dgm:bulletEnabled val="1"/>
        </dgm:presLayoutVars>
      </dgm:prSet>
      <dgm:spPr/>
    </dgm:pt>
    <dgm:pt modelId="{7DC7B636-1B3F-C640-A676-8371748883A6}" type="pres">
      <dgm:prSet presAssocID="{479F4D14-40D6-AA4B-BEB3-790204AC5747}" presName="parTxOnlySpace" presStyleCnt="0"/>
      <dgm:spPr/>
    </dgm:pt>
    <dgm:pt modelId="{9A602850-88DE-E343-8FE2-D8BD142AFB2C}" type="pres">
      <dgm:prSet presAssocID="{73378CFE-7225-664D-89F2-AF00350DFAD2}" presName="parTxOnly" presStyleLbl="node1" presStyleIdx="4" presStyleCnt="6">
        <dgm:presLayoutVars>
          <dgm:chMax val="0"/>
          <dgm:chPref val="0"/>
          <dgm:bulletEnabled val="1"/>
        </dgm:presLayoutVars>
      </dgm:prSet>
      <dgm:spPr/>
    </dgm:pt>
    <dgm:pt modelId="{EF1FAF56-5820-144D-A088-D78E47D141A5}" type="pres">
      <dgm:prSet presAssocID="{AF59366A-7940-B64C-A814-4D53315DA45B}" presName="parTxOnlySpace" presStyleCnt="0"/>
      <dgm:spPr/>
    </dgm:pt>
    <dgm:pt modelId="{393CAA40-6129-5D41-95E1-8A02155D2822}" type="pres">
      <dgm:prSet presAssocID="{87E15E1D-B920-864F-9F1E-F0F2A27B265F}" presName="parTxOnly" presStyleLbl="node1" presStyleIdx="5" presStyleCnt="6">
        <dgm:presLayoutVars>
          <dgm:chMax val="0"/>
          <dgm:chPref val="0"/>
          <dgm:bulletEnabled val="1"/>
        </dgm:presLayoutVars>
      </dgm:prSet>
      <dgm:spPr/>
    </dgm:pt>
  </dgm:ptLst>
  <dgm:cxnLst>
    <dgm:cxn modelId="{F5E84028-7A31-F04D-8206-5DB892719DAD}" type="presOf" srcId="{9E61937B-FB90-4C46-85F3-BA66A9FF181D}" destId="{56B83AC9-9B9D-9E4B-AA38-E5C69A432310}" srcOrd="0" destOrd="0" presId="urn:microsoft.com/office/officeart/2005/8/layout/chevron1"/>
    <dgm:cxn modelId="{00FE2B35-4F35-8645-858A-FD04C3F66305}" type="presOf" srcId="{73378CFE-7225-664D-89F2-AF00350DFAD2}" destId="{9A602850-88DE-E343-8FE2-D8BD142AFB2C}" srcOrd="0" destOrd="0" presId="urn:microsoft.com/office/officeart/2005/8/layout/chevron1"/>
    <dgm:cxn modelId="{9E532C3B-3967-CA48-827A-8E727A08895F}" srcId="{504B24DA-A56A-524F-ADE4-6AD4319FCB45}" destId="{1B5192BF-158F-AF4B-B94D-4E3859C0441D}" srcOrd="2" destOrd="0" parTransId="{1D8E826F-3C05-9845-A134-C91F6B5B30D4}" sibTransId="{40465A9F-6164-0740-8688-810F3494C234}"/>
    <dgm:cxn modelId="{CA43DA4A-0BA2-8C4B-923B-8D283711F28F}" srcId="{504B24DA-A56A-524F-ADE4-6AD4319FCB45}" destId="{9E61937B-FB90-4C46-85F3-BA66A9FF181D}" srcOrd="0" destOrd="0" parTransId="{642E3021-1287-0A46-9D2A-E9DA598B3D67}" sibTransId="{33D2ECD3-1E7E-6343-8D57-4BB370B64E3F}"/>
    <dgm:cxn modelId="{C288BF58-6932-AC46-9402-BC25B46E2CC1}" type="presOf" srcId="{87E15E1D-B920-864F-9F1E-F0F2A27B265F}" destId="{393CAA40-6129-5D41-95E1-8A02155D2822}" srcOrd="0" destOrd="0" presId="urn:microsoft.com/office/officeart/2005/8/layout/chevron1"/>
    <dgm:cxn modelId="{0B9B3162-6D4B-2C4D-9F91-837C34B48A33}" type="presOf" srcId="{DE82D2C7-F79B-DF40-A916-0C8C47875639}" destId="{ACD78393-1A26-6149-A74C-DDE6FCE09813}" srcOrd="0" destOrd="0" presId="urn:microsoft.com/office/officeart/2005/8/layout/chevron1"/>
    <dgm:cxn modelId="{40596A70-4913-D74E-B028-9FC78E95C098}" srcId="{504B24DA-A56A-524F-ADE4-6AD4319FCB45}" destId="{D88DDFE3-5397-F94A-90A7-CF0DDACEF8BB}" srcOrd="1" destOrd="0" parTransId="{C377200A-55C0-5940-8519-F63F81DA942E}" sibTransId="{487136F6-5117-C24F-AF61-34C298E39EBF}"/>
    <dgm:cxn modelId="{CC4F9D72-D8A7-A94D-9569-4813EF3F05AE}" srcId="{504B24DA-A56A-524F-ADE4-6AD4319FCB45}" destId="{73378CFE-7225-664D-89F2-AF00350DFAD2}" srcOrd="4" destOrd="0" parTransId="{2804EE75-8943-8847-97E8-1A73F46D91E2}" sibTransId="{AF59366A-7940-B64C-A814-4D53315DA45B}"/>
    <dgm:cxn modelId="{28A91E76-1348-2C42-89D2-2E5EEA57C03D}" srcId="{504B24DA-A56A-524F-ADE4-6AD4319FCB45}" destId="{87E15E1D-B920-864F-9F1E-F0F2A27B265F}" srcOrd="5" destOrd="0" parTransId="{BFA64E3C-B065-2F47-9550-709783215775}" sibTransId="{32B5B00B-796C-0F41-8919-C9C5F9AA93BE}"/>
    <dgm:cxn modelId="{31FAB8CC-2466-3D4B-9B08-B29FAC1637A5}" type="presOf" srcId="{1B5192BF-158F-AF4B-B94D-4E3859C0441D}" destId="{0403FA32-6E89-5749-BB60-718A482F99ED}" srcOrd="0" destOrd="0" presId="urn:microsoft.com/office/officeart/2005/8/layout/chevron1"/>
    <dgm:cxn modelId="{B7FDBDCD-7E8D-664A-83AA-C66437709430}" type="presOf" srcId="{D88DDFE3-5397-F94A-90A7-CF0DDACEF8BB}" destId="{23785ACC-3C34-3542-B3E4-CA2E1F17B3A0}" srcOrd="0" destOrd="0" presId="urn:microsoft.com/office/officeart/2005/8/layout/chevron1"/>
    <dgm:cxn modelId="{FA0B70E5-1E60-2F4E-A887-ABDF4D44FE44}" srcId="{504B24DA-A56A-524F-ADE4-6AD4319FCB45}" destId="{DE82D2C7-F79B-DF40-A916-0C8C47875639}" srcOrd="3" destOrd="0" parTransId="{DB793B3C-56C6-0F4E-806F-FFAA1F29E83C}" sibTransId="{479F4D14-40D6-AA4B-BEB3-790204AC5747}"/>
    <dgm:cxn modelId="{31294EFE-5260-B24E-90E5-F859BA9B69EE}" type="presOf" srcId="{504B24DA-A56A-524F-ADE4-6AD4319FCB45}" destId="{AC5CC18D-B394-8249-8A40-C146C195C815}" srcOrd="0" destOrd="0" presId="urn:microsoft.com/office/officeart/2005/8/layout/chevron1"/>
    <dgm:cxn modelId="{895367D2-72A3-E049-A3B8-D17E5CF2C9CC}" type="presParOf" srcId="{AC5CC18D-B394-8249-8A40-C146C195C815}" destId="{56B83AC9-9B9D-9E4B-AA38-E5C69A432310}" srcOrd="0" destOrd="0" presId="urn:microsoft.com/office/officeart/2005/8/layout/chevron1"/>
    <dgm:cxn modelId="{00461723-B0EB-4E4B-8F91-F9296F436D4E}" type="presParOf" srcId="{AC5CC18D-B394-8249-8A40-C146C195C815}" destId="{16ECCDA1-DCE2-5B44-9DA8-E893B8587F70}" srcOrd="1" destOrd="0" presId="urn:microsoft.com/office/officeart/2005/8/layout/chevron1"/>
    <dgm:cxn modelId="{F42EBAA1-77F9-3446-B7A8-882C478EBEB0}" type="presParOf" srcId="{AC5CC18D-B394-8249-8A40-C146C195C815}" destId="{23785ACC-3C34-3542-B3E4-CA2E1F17B3A0}" srcOrd="2" destOrd="0" presId="urn:microsoft.com/office/officeart/2005/8/layout/chevron1"/>
    <dgm:cxn modelId="{59EDC7C7-F6FB-4C40-804E-54F929EED837}" type="presParOf" srcId="{AC5CC18D-B394-8249-8A40-C146C195C815}" destId="{AC4C4D71-9EFD-F949-A749-3EC0FBBEFCDF}" srcOrd="3" destOrd="0" presId="urn:microsoft.com/office/officeart/2005/8/layout/chevron1"/>
    <dgm:cxn modelId="{35B11F06-5B44-D141-B262-6A724A18AC01}" type="presParOf" srcId="{AC5CC18D-B394-8249-8A40-C146C195C815}" destId="{0403FA32-6E89-5749-BB60-718A482F99ED}" srcOrd="4" destOrd="0" presId="urn:microsoft.com/office/officeart/2005/8/layout/chevron1"/>
    <dgm:cxn modelId="{153FC102-4F74-3F42-9A98-59D13BEB6A9D}" type="presParOf" srcId="{AC5CC18D-B394-8249-8A40-C146C195C815}" destId="{012C0587-CD93-AA45-AB68-77F9846DA7BA}" srcOrd="5" destOrd="0" presId="urn:microsoft.com/office/officeart/2005/8/layout/chevron1"/>
    <dgm:cxn modelId="{6F0E417B-9931-234B-B23A-996144668037}" type="presParOf" srcId="{AC5CC18D-B394-8249-8A40-C146C195C815}" destId="{ACD78393-1A26-6149-A74C-DDE6FCE09813}" srcOrd="6" destOrd="0" presId="urn:microsoft.com/office/officeart/2005/8/layout/chevron1"/>
    <dgm:cxn modelId="{826E1521-FDB6-5840-A683-923FD20A1BB8}" type="presParOf" srcId="{AC5CC18D-B394-8249-8A40-C146C195C815}" destId="{7DC7B636-1B3F-C640-A676-8371748883A6}" srcOrd="7" destOrd="0" presId="urn:microsoft.com/office/officeart/2005/8/layout/chevron1"/>
    <dgm:cxn modelId="{A6567589-D6D2-1540-AFF9-D7A691D45779}" type="presParOf" srcId="{AC5CC18D-B394-8249-8A40-C146C195C815}" destId="{9A602850-88DE-E343-8FE2-D8BD142AFB2C}" srcOrd="8" destOrd="0" presId="urn:microsoft.com/office/officeart/2005/8/layout/chevron1"/>
    <dgm:cxn modelId="{026ECDCC-DCEC-064F-B993-2EB456D6D7D5}" type="presParOf" srcId="{AC5CC18D-B394-8249-8A40-C146C195C815}" destId="{EF1FAF56-5820-144D-A088-D78E47D141A5}" srcOrd="9" destOrd="0" presId="urn:microsoft.com/office/officeart/2005/8/layout/chevron1"/>
    <dgm:cxn modelId="{0D0C178D-5BAE-7445-AD09-44FD0ADFDE64}" type="presParOf" srcId="{AC5CC18D-B394-8249-8A40-C146C195C815}" destId="{393CAA40-6129-5D41-95E1-8A02155D2822}"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86879-6ECC-FE4F-BBF3-BB89BE0FDC5E}">
      <dsp:nvSpPr>
        <dsp:cNvPr id="0" name=""/>
        <dsp:cNvSpPr/>
      </dsp:nvSpPr>
      <dsp:spPr>
        <a:xfrm>
          <a:off x="0" y="5060651"/>
          <a:ext cx="5295778" cy="66420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Documentation</a:t>
          </a:r>
        </a:p>
      </dsp:txBody>
      <dsp:txXfrm>
        <a:off x="0" y="5060651"/>
        <a:ext cx="5295778" cy="664207"/>
      </dsp:txXfrm>
    </dsp:sp>
    <dsp:sp modelId="{153C2300-B757-0042-8F88-D7AC765D2E6C}">
      <dsp:nvSpPr>
        <dsp:cNvPr id="0" name=""/>
        <dsp:cNvSpPr/>
      </dsp:nvSpPr>
      <dsp:spPr>
        <a:xfrm rot="10800000">
          <a:off x="0" y="4049062"/>
          <a:ext cx="5295778" cy="1021551"/>
        </a:xfrm>
        <a:prstGeom prst="upArrowCallout">
          <a:avLst/>
        </a:prstGeom>
        <a:solidFill>
          <a:schemeClr val="accent2">
            <a:hueOff val="531157"/>
            <a:satOff val="1827"/>
            <a:lumOff val="-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Modeling</a:t>
          </a:r>
        </a:p>
      </dsp:txBody>
      <dsp:txXfrm rot="10800000">
        <a:off x="0" y="4049062"/>
        <a:ext cx="5295778" cy="663773"/>
      </dsp:txXfrm>
    </dsp:sp>
    <dsp:sp modelId="{4B4B6717-7734-7B48-A053-F4A821741BF5}">
      <dsp:nvSpPr>
        <dsp:cNvPr id="0" name=""/>
        <dsp:cNvSpPr/>
      </dsp:nvSpPr>
      <dsp:spPr>
        <a:xfrm rot="10800000">
          <a:off x="0" y="3037474"/>
          <a:ext cx="5295778" cy="1021551"/>
        </a:xfrm>
        <a:prstGeom prst="upArrowCallout">
          <a:avLst/>
        </a:prstGeom>
        <a:solidFill>
          <a:schemeClr val="accent2">
            <a:hueOff val="1062314"/>
            <a:satOff val="3654"/>
            <a:lumOff val="-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Pre-Processing and Training Data Development </a:t>
          </a:r>
        </a:p>
      </dsp:txBody>
      <dsp:txXfrm rot="10800000">
        <a:off x="0" y="3037474"/>
        <a:ext cx="5295778" cy="663773"/>
      </dsp:txXfrm>
    </dsp:sp>
    <dsp:sp modelId="{88B55F97-C1D1-B345-8B77-69D2EF5F8B7D}">
      <dsp:nvSpPr>
        <dsp:cNvPr id="0" name=""/>
        <dsp:cNvSpPr/>
      </dsp:nvSpPr>
      <dsp:spPr>
        <a:xfrm rot="10800000">
          <a:off x="0" y="2025885"/>
          <a:ext cx="5295778" cy="1021551"/>
        </a:xfrm>
        <a:prstGeom prst="upArrowCallout">
          <a:avLst/>
        </a:prstGeom>
        <a:solidFill>
          <a:schemeClr val="accent2">
            <a:hueOff val="1593471"/>
            <a:satOff val="5481"/>
            <a:lumOff val="-1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Exploratory Data Analysis</a:t>
          </a:r>
        </a:p>
      </dsp:txBody>
      <dsp:txXfrm rot="10800000">
        <a:off x="0" y="2025885"/>
        <a:ext cx="5295778" cy="663773"/>
      </dsp:txXfrm>
    </dsp:sp>
    <dsp:sp modelId="{5686112E-B6C3-634D-B638-F5B19A2903F1}">
      <dsp:nvSpPr>
        <dsp:cNvPr id="0" name=""/>
        <dsp:cNvSpPr/>
      </dsp:nvSpPr>
      <dsp:spPr>
        <a:xfrm rot="10800000">
          <a:off x="0" y="1014297"/>
          <a:ext cx="5295778" cy="1021551"/>
        </a:xfrm>
        <a:prstGeom prst="upArrowCallout">
          <a:avLst/>
        </a:prstGeom>
        <a:solidFill>
          <a:schemeClr val="accent2">
            <a:hueOff val="2124628"/>
            <a:satOff val="7308"/>
            <a:lumOff val="-1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Data Wrangling</a:t>
          </a:r>
        </a:p>
      </dsp:txBody>
      <dsp:txXfrm rot="10800000">
        <a:off x="0" y="1014297"/>
        <a:ext cx="5295778" cy="663773"/>
      </dsp:txXfrm>
    </dsp:sp>
    <dsp:sp modelId="{B4C37B1B-54EA-E244-AC21-7DF0CAE1887C}">
      <dsp:nvSpPr>
        <dsp:cNvPr id="0" name=""/>
        <dsp:cNvSpPr/>
      </dsp:nvSpPr>
      <dsp:spPr>
        <a:xfrm rot="10800000">
          <a:off x="0" y="2709"/>
          <a:ext cx="5295778" cy="1021551"/>
        </a:xfrm>
        <a:prstGeom prst="upArrowCallou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Problem Identification</a:t>
          </a:r>
        </a:p>
      </dsp:txBody>
      <dsp:txXfrm rot="10800000">
        <a:off x="0" y="2709"/>
        <a:ext cx="5295778" cy="6637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CCE8B-9F16-2342-ABD8-797B404171EF}">
      <dsp:nvSpPr>
        <dsp:cNvPr id="0" name=""/>
        <dsp:cNvSpPr/>
      </dsp:nvSpPr>
      <dsp:spPr>
        <a:xfrm>
          <a:off x="3426" y="1170106"/>
          <a:ext cx="1497953" cy="1657111"/>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4000"/>
                <a:satMod val="130000"/>
                <a:lumMod val="92000"/>
              </a:schemeClr>
            </a:gs>
            <a:gs pos="100000">
              <a:schemeClr val="accent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Create the imputer object with most frequent strategy</a:t>
          </a:r>
        </a:p>
      </dsp:txBody>
      <dsp:txXfrm>
        <a:off x="47300" y="1213980"/>
        <a:ext cx="1410205" cy="1569363"/>
      </dsp:txXfrm>
    </dsp:sp>
    <dsp:sp modelId="{29FCE09F-27C5-7540-A6C4-374DF8A4A5E3}">
      <dsp:nvSpPr>
        <dsp:cNvPr id="0" name=""/>
        <dsp:cNvSpPr/>
      </dsp:nvSpPr>
      <dsp:spPr>
        <a:xfrm>
          <a:off x="1651175" y="1812916"/>
          <a:ext cx="317566" cy="371492"/>
        </a:xfrm>
        <a:prstGeom prst="rightArrow">
          <a:avLst>
            <a:gd name="adj1" fmla="val 60000"/>
            <a:gd name="adj2" fmla="val 50000"/>
          </a:avLst>
        </a:prstGeom>
        <a:gradFill rotWithShape="0">
          <a:gsLst>
            <a:gs pos="0">
              <a:schemeClr val="accent2">
                <a:tint val="60000"/>
                <a:hueOff val="0"/>
                <a:satOff val="0"/>
                <a:lumOff val="0"/>
                <a:alphaOff val="0"/>
                <a:tint val="98000"/>
                <a:satMod val="110000"/>
                <a:lumMod val="104000"/>
              </a:schemeClr>
            </a:gs>
            <a:gs pos="69000">
              <a:schemeClr val="accent2">
                <a:tint val="60000"/>
                <a:hueOff val="0"/>
                <a:satOff val="0"/>
                <a:lumOff val="0"/>
                <a:alphaOff val="0"/>
                <a:shade val="84000"/>
                <a:satMod val="130000"/>
                <a:lumMod val="92000"/>
              </a:schemeClr>
            </a:gs>
            <a:gs pos="100000">
              <a:schemeClr val="accent2">
                <a:tint val="60000"/>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51175" y="1887214"/>
        <a:ext cx="222296" cy="222896"/>
      </dsp:txXfrm>
    </dsp:sp>
    <dsp:sp modelId="{442634EB-10B5-624A-940E-FBEABCFF65CA}">
      <dsp:nvSpPr>
        <dsp:cNvPr id="0" name=""/>
        <dsp:cNvSpPr/>
      </dsp:nvSpPr>
      <dsp:spPr>
        <a:xfrm>
          <a:off x="2100561" y="1170106"/>
          <a:ext cx="1497953" cy="1657111"/>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4000"/>
                <a:satMod val="130000"/>
                <a:lumMod val="92000"/>
              </a:schemeClr>
            </a:gs>
            <a:gs pos="100000">
              <a:schemeClr val="accent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Fit the imputer to the data</a:t>
          </a:r>
        </a:p>
      </dsp:txBody>
      <dsp:txXfrm>
        <a:off x="2144435" y="1213980"/>
        <a:ext cx="1410205" cy="1569363"/>
      </dsp:txXfrm>
    </dsp:sp>
    <dsp:sp modelId="{4AE77EED-ABB8-9943-8933-5A5857FF1D54}">
      <dsp:nvSpPr>
        <dsp:cNvPr id="0" name=""/>
        <dsp:cNvSpPr/>
      </dsp:nvSpPr>
      <dsp:spPr>
        <a:xfrm>
          <a:off x="3748310" y="1812916"/>
          <a:ext cx="317566" cy="371492"/>
        </a:xfrm>
        <a:prstGeom prst="rightArrow">
          <a:avLst>
            <a:gd name="adj1" fmla="val 60000"/>
            <a:gd name="adj2" fmla="val 50000"/>
          </a:avLst>
        </a:prstGeom>
        <a:gradFill rotWithShape="0">
          <a:gsLst>
            <a:gs pos="0">
              <a:schemeClr val="accent2">
                <a:tint val="60000"/>
                <a:hueOff val="0"/>
                <a:satOff val="0"/>
                <a:lumOff val="0"/>
                <a:alphaOff val="0"/>
                <a:tint val="98000"/>
                <a:satMod val="110000"/>
                <a:lumMod val="104000"/>
              </a:schemeClr>
            </a:gs>
            <a:gs pos="69000">
              <a:schemeClr val="accent2">
                <a:tint val="60000"/>
                <a:hueOff val="0"/>
                <a:satOff val="0"/>
                <a:lumOff val="0"/>
                <a:alphaOff val="0"/>
                <a:shade val="84000"/>
                <a:satMod val="130000"/>
                <a:lumMod val="92000"/>
              </a:schemeClr>
            </a:gs>
            <a:gs pos="100000">
              <a:schemeClr val="accent2">
                <a:tint val="60000"/>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48310" y="1887214"/>
        <a:ext cx="222296" cy="222896"/>
      </dsp:txXfrm>
    </dsp:sp>
    <dsp:sp modelId="{C7ED9D34-DAA4-1045-875C-FE5F9145A2A0}">
      <dsp:nvSpPr>
        <dsp:cNvPr id="0" name=""/>
        <dsp:cNvSpPr/>
      </dsp:nvSpPr>
      <dsp:spPr>
        <a:xfrm>
          <a:off x="4197696" y="1170106"/>
          <a:ext cx="1497953" cy="1657111"/>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4000"/>
                <a:satMod val="130000"/>
                <a:lumMod val="92000"/>
              </a:schemeClr>
            </a:gs>
            <a:gs pos="100000">
              <a:schemeClr val="accent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Impute missing values in each column</a:t>
          </a:r>
        </a:p>
      </dsp:txBody>
      <dsp:txXfrm>
        <a:off x="4241570" y="1213980"/>
        <a:ext cx="1410205" cy="1569363"/>
      </dsp:txXfrm>
    </dsp:sp>
    <dsp:sp modelId="{00F038BF-0734-E44E-9CC7-6AE4E9B4D696}">
      <dsp:nvSpPr>
        <dsp:cNvPr id="0" name=""/>
        <dsp:cNvSpPr/>
      </dsp:nvSpPr>
      <dsp:spPr>
        <a:xfrm>
          <a:off x="5845445" y="1812916"/>
          <a:ext cx="317566" cy="371492"/>
        </a:xfrm>
        <a:prstGeom prst="rightArrow">
          <a:avLst>
            <a:gd name="adj1" fmla="val 60000"/>
            <a:gd name="adj2" fmla="val 50000"/>
          </a:avLst>
        </a:prstGeom>
        <a:gradFill rotWithShape="0">
          <a:gsLst>
            <a:gs pos="0">
              <a:schemeClr val="accent2">
                <a:tint val="60000"/>
                <a:hueOff val="0"/>
                <a:satOff val="0"/>
                <a:lumOff val="0"/>
                <a:alphaOff val="0"/>
                <a:tint val="98000"/>
                <a:satMod val="110000"/>
                <a:lumMod val="104000"/>
              </a:schemeClr>
            </a:gs>
            <a:gs pos="69000">
              <a:schemeClr val="accent2">
                <a:tint val="60000"/>
                <a:hueOff val="0"/>
                <a:satOff val="0"/>
                <a:lumOff val="0"/>
                <a:alphaOff val="0"/>
                <a:shade val="84000"/>
                <a:satMod val="130000"/>
                <a:lumMod val="92000"/>
              </a:schemeClr>
            </a:gs>
            <a:gs pos="100000">
              <a:schemeClr val="accent2">
                <a:tint val="60000"/>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45445" y="1887214"/>
        <a:ext cx="222296" cy="222896"/>
      </dsp:txXfrm>
    </dsp:sp>
    <dsp:sp modelId="{05F580B9-EDEF-2244-AE01-1C08331EAEEC}">
      <dsp:nvSpPr>
        <dsp:cNvPr id="0" name=""/>
        <dsp:cNvSpPr/>
      </dsp:nvSpPr>
      <dsp:spPr>
        <a:xfrm>
          <a:off x="6294832" y="1170106"/>
          <a:ext cx="1497953" cy="1657111"/>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4000"/>
                <a:satMod val="130000"/>
                <a:lumMod val="92000"/>
              </a:schemeClr>
            </a:gs>
            <a:gs pos="100000">
              <a:schemeClr val="accent2">
                <a:hueOff val="0"/>
                <a:satOff val="0"/>
                <a:lumOff val="0"/>
                <a:alphaOff val="0"/>
                <a:shade val="76000"/>
                <a:satMod val="130000"/>
                <a:lumMod val="8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Convert the imputed data back to the original data frame</a:t>
          </a:r>
        </a:p>
      </dsp:txBody>
      <dsp:txXfrm>
        <a:off x="6338706" y="1213980"/>
        <a:ext cx="1410205" cy="156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5055"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5886" y="0"/>
        <a:ext cx="1399030" cy="481661"/>
      </dsp:txXfrm>
    </dsp:sp>
    <dsp:sp modelId="{23785ACC-3C34-3542-B3E4-CA2E1F17B3A0}">
      <dsp:nvSpPr>
        <dsp:cNvPr id="0" name=""/>
        <dsp:cNvSpPr/>
      </dsp:nvSpPr>
      <dsp:spPr>
        <a:xfrm>
          <a:off x="1697677"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60000"/>
            <a:lumOff val="40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3AC9-9B9D-9E4B-AA38-E5C69A432310}">
      <dsp:nvSpPr>
        <dsp:cNvPr id="0" name=""/>
        <dsp:cNvSpPr/>
      </dsp:nvSpPr>
      <dsp:spPr>
        <a:xfrm>
          <a:off x="0" y="0"/>
          <a:ext cx="1880691" cy="481661"/>
        </a:xfrm>
        <a:prstGeom prst="chevron">
          <a:avLst/>
        </a:prstGeom>
        <a:solidFill>
          <a:schemeClr val="accent6">
            <a:lumMod val="75000"/>
          </a:schemeClr>
        </a:solidFill>
        <a:ln w="22225"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Problem Identification</a:t>
          </a:r>
        </a:p>
      </dsp:txBody>
      <dsp:txXfrm>
        <a:off x="240831" y="0"/>
        <a:ext cx="1399030" cy="481661"/>
      </dsp:txXfrm>
    </dsp:sp>
    <dsp:sp modelId="{23785ACC-3C34-3542-B3E4-CA2E1F17B3A0}">
      <dsp:nvSpPr>
        <dsp:cNvPr id="0" name=""/>
        <dsp:cNvSpPr/>
      </dsp:nvSpPr>
      <dsp:spPr>
        <a:xfrm>
          <a:off x="1697677" y="0"/>
          <a:ext cx="1880691" cy="481661"/>
        </a:xfrm>
        <a:prstGeom prst="chevron">
          <a:avLst/>
        </a:prstGeom>
        <a:solidFill>
          <a:schemeClr val="accent1">
            <a:lumMod val="50000"/>
          </a:schemeClr>
        </a:solidFill>
        <a:ln w="22225" cap="flat" cmpd="sng" algn="ctr">
          <a:solidFill>
            <a:srgbClr val="FFFF0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Data Wrangling</a:t>
          </a:r>
        </a:p>
      </dsp:txBody>
      <dsp:txXfrm>
        <a:off x="1938508" y="0"/>
        <a:ext cx="1399030" cy="481661"/>
      </dsp:txXfrm>
    </dsp:sp>
    <dsp:sp modelId="{0403FA32-6E89-5749-BB60-718A482F99ED}">
      <dsp:nvSpPr>
        <dsp:cNvPr id="0" name=""/>
        <dsp:cNvSpPr/>
      </dsp:nvSpPr>
      <dsp:spPr>
        <a:xfrm>
          <a:off x="3390300"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Exploratory Data Analysis</a:t>
          </a:r>
        </a:p>
      </dsp:txBody>
      <dsp:txXfrm>
        <a:off x="3631131" y="0"/>
        <a:ext cx="1399030" cy="481661"/>
      </dsp:txXfrm>
    </dsp:sp>
    <dsp:sp modelId="{ACD78393-1A26-6149-A74C-DDE6FCE09813}">
      <dsp:nvSpPr>
        <dsp:cNvPr id="0" name=""/>
        <dsp:cNvSpPr/>
      </dsp:nvSpPr>
      <dsp:spPr>
        <a:xfrm>
          <a:off x="5082922"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Pre-Processing and Data Development </a:t>
          </a:r>
        </a:p>
      </dsp:txBody>
      <dsp:txXfrm>
        <a:off x="5323753" y="0"/>
        <a:ext cx="1399030" cy="481661"/>
      </dsp:txXfrm>
    </dsp:sp>
    <dsp:sp modelId="{9A602850-88DE-E343-8FE2-D8BD142AFB2C}">
      <dsp:nvSpPr>
        <dsp:cNvPr id="0" name=""/>
        <dsp:cNvSpPr/>
      </dsp:nvSpPr>
      <dsp:spPr>
        <a:xfrm>
          <a:off x="6775544"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Modeling</a:t>
          </a:r>
        </a:p>
      </dsp:txBody>
      <dsp:txXfrm>
        <a:off x="7016375" y="0"/>
        <a:ext cx="1399030" cy="481661"/>
      </dsp:txXfrm>
    </dsp:sp>
    <dsp:sp modelId="{393CAA40-6129-5D41-95E1-8A02155D2822}">
      <dsp:nvSpPr>
        <dsp:cNvPr id="0" name=""/>
        <dsp:cNvSpPr/>
      </dsp:nvSpPr>
      <dsp:spPr>
        <a:xfrm>
          <a:off x="8468166" y="0"/>
          <a:ext cx="1880691" cy="481661"/>
        </a:xfrm>
        <a:prstGeom prst="chevron">
          <a:avLst/>
        </a:prstGeom>
        <a:solidFill>
          <a:schemeClr val="accent6">
            <a:lumMod val="7500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kern="1200" dirty="0"/>
            <a:t>Documentation</a:t>
          </a:r>
        </a:p>
      </dsp:txBody>
      <dsp:txXfrm>
        <a:off x="8708997" y="0"/>
        <a:ext cx="1399030" cy="4816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3901B-3802-9444-9F30-A06E46ACEFD3}"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FFA5D-AD3E-9140-82D2-ED7C9E77826A}" type="slidenum">
              <a:rPr lang="en-US" smtClean="0"/>
              <a:t>‹#›</a:t>
            </a:fld>
            <a:endParaRPr lang="en-US"/>
          </a:p>
        </p:txBody>
      </p:sp>
    </p:spTree>
    <p:extLst>
      <p:ext uri="{BB962C8B-B14F-4D97-AF65-F5344CB8AC3E}">
        <p14:creationId xmlns:p14="http://schemas.microsoft.com/office/powerpoint/2010/main" val="4254221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ites.google.com/eng.ucsd.edu/ucsdbookgraph/hom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My motivation for this project stems from my own struggles in finding books to read. As an avid reader and book enthusiast who enjoys exploring various genres, I have often found myself investing significant time in perusing Amazon reviews, seeking out bestsellers, and consulting friends on forums for their recommended reads. Despite following this meticulous process, there have been instances where I ended up reading books that didn't resonate with me. Consequently, I am eager to develop a more efficient method of selecting books, enabling me to dive into captivating reads without dedicating more time to the selection process than to the act of reading itself.</a:t>
            </a:r>
          </a:p>
        </p:txBody>
      </p:sp>
      <p:sp>
        <p:nvSpPr>
          <p:cNvPr id="4" name="Slide Number Placeholder 3"/>
          <p:cNvSpPr>
            <a:spLocks noGrp="1"/>
          </p:cNvSpPr>
          <p:nvPr>
            <p:ph type="sldNum" sz="quarter" idx="5"/>
          </p:nvPr>
        </p:nvSpPr>
        <p:spPr/>
        <p:txBody>
          <a:bodyPr/>
          <a:lstStyle/>
          <a:p>
            <a:fld id="{6B3FFA5D-AD3E-9140-82D2-ED7C9E77826A}" type="slidenum">
              <a:rPr lang="en-US" smtClean="0"/>
              <a:t>1</a:t>
            </a:fld>
            <a:endParaRPr lang="en-US"/>
          </a:p>
        </p:txBody>
      </p:sp>
    </p:spTree>
    <p:extLst>
      <p:ext uri="{BB962C8B-B14F-4D97-AF65-F5344CB8AC3E}">
        <p14:creationId xmlns:p14="http://schemas.microsoft.com/office/powerpoint/2010/main" val="2162530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10</a:t>
            </a:fld>
            <a:endParaRPr lang="en-US"/>
          </a:p>
        </p:txBody>
      </p:sp>
    </p:spTree>
    <p:extLst>
      <p:ext uri="{BB962C8B-B14F-4D97-AF65-F5344CB8AC3E}">
        <p14:creationId xmlns:p14="http://schemas.microsoft.com/office/powerpoint/2010/main" val="425483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sklearn.impute</a:t>
            </a:r>
            <a:r>
              <a:rPr lang="en-US" dirty="0"/>
              <a:t> impute import simple imputer</a:t>
            </a:r>
          </a:p>
        </p:txBody>
      </p:sp>
      <p:sp>
        <p:nvSpPr>
          <p:cNvPr id="4" name="Slide Number Placeholder 3"/>
          <p:cNvSpPr>
            <a:spLocks noGrp="1"/>
          </p:cNvSpPr>
          <p:nvPr>
            <p:ph type="sldNum" sz="quarter" idx="5"/>
          </p:nvPr>
        </p:nvSpPr>
        <p:spPr/>
        <p:txBody>
          <a:bodyPr/>
          <a:lstStyle/>
          <a:p>
            <a:fld id="{6B3FFA5D-AD3E-9140-82D2-ED7C9E77826A}" type="slidenum">
              <a:rPr lang="en-US" smtClean="0"/>
              <a:t>11</a:t>
            </a:fld>
            <a:endParaRPr lang="en-US"/>
          </a:p>
        </p:txBody>
      </p:sp>
    </p:spTree>
    <p:extLst>
      <p:ext uri="{BB962C8B-B14F-4D97-AF65-F5344CB8AC3E}">
        <p14:creationId xmlns:p14="http://schemas.microsoft.com/office/powerpoint/2010/main" val="3493700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12</a:t>
            </a:fld>
            <a:endParaRPr lang="en-US"/>
          </a:p>
        </p:txBody>
      </p:sp>
    </p:spTree>
    <p:extLst>
      <p:ext uri="{BB962C8B-B14F-4D97-AF65-F5344CB8AC3E}">
        <p14:creationId xmlns:p14="http://schemas.microsoft.com/office/powerpoint/2010/main" val="142287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13</a:t>
            </a:fld>
            <a:endParaRPr lang="en-US"/>
          </a:p>
        </p:txBody>
      </p:sp>
    </p:spTree>
    <p:extLst>
      <p:ext uri="{BB962C8B-B14F-4D97-AF65-F5344CB8AC3E}">
        <p14:creationId xmlns:p14="http://schemas.microsoft.com/office/powerpoint/2010/main" val="335041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computation time </a:t>
            </a:r>
          </a:p>
        </p:txBody>
      </p:sp>
      <p:sp>
        <p:nvSpPr>
          <p:cNvPr id="4" name="Slide Number Placeholder 3"/>
          <p:cNvSpPr>
            <a:spLocks noGrp="1"/>
          </p:cNvSpPr>
          <p:nvPr>
            <p:ph type="sldNum" sz="quarter" idx="5"/>
          </p:nvPr>
        </p:nvSpPr>
        <p:spPr/>
        <p:txBody>
          <a:bodyPr/>
          <a:lstStyle/>
          <a:p>
            <a:fld id="{6B3FFA5D-AD3E-9140-82D2-ED7C9E77826A}" type="slidenum">
              <a:rPr lang="en-US" smtClean="0"/>
              <a:t>14</a:t>
            </a:fld>
            <a:endParaRPr lang="en-US"/>
          </a:p>
        </p:txBody>
      </p:sp>
    </p:spTree>
    <p:extLst>
      <p:ext uri="{BB962C8B-B14F-4D97-AF65-F5344CB8AC3E}">
        <p14:creationId xmlns:p14="http://schemas.microsoft.com/office/powerpoint/2010/main" val="2006987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1" dirty="0">
                <a:solidFill>
                  <a:srgbClr val="408080"/>
                </a:solidFill>
                <a:effectLst/>
                <a:latin typeface="Courier New" panose="02070309020205020404" pitchFamily="49" charset="0"/>
              </a:rPr>
              <a:t>#Remove space and make all text lower case.</a:t>
            </a:r>
          </a:p>
          <a:p>
            <a:r>
              <a:rPr lang="en-US" i="1" dirty="0">
                <a:effectLst/>
              </a:rPr>
              <a:t># Split the genres column into multiple columns</a:t>
            </a:r>
          </a:p>
          <a:p>
            <a:endParaRPr lang="en-US" b="0" i="1" dirty="0">
              <a:solidFill>
                <a:srgbClr val="408080"/>
              </a:solidFill>
              <a:effectLst/>
              <a:latin typeface="Courier New" panose="02070309020205020404" pitchFamily="49" charset="0"/>
            </a:endParaRPr>
          </a:p>
          <a:p>
            <a:r>
              <a:rPr lang="en-US" b="0" i="1" dirty="0">
                <a:solidFill>
                  <a:srgbClr val="408080"/>
                </a:solidFill>
                <a:effectLst/>
                <a:latin typeface="Courier New" panose="02070309020205020404" pitchFamily="49" charset="0"/>
              </a:rPr>
              <a:t>Objective</a:t>
            </a:r>
          </a:p>
          <a:p>
            <a:endParaRPr lang="en-US" b="0" i="1" dirty="0">
              <a:solidFill>
                <a:srgbClr val="40808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15</a:t>
            </a:fld>
            <a:endParaRPr lang="en-US"/>
          </a:p>
        </p:txBody>
      </p:sp>
    </p:spTree>
    <p:extLst>
      <p:ext uri="{BB962C8B-B14F-4D97-AF65-F5344CB8AC3E}">
        <p14:creationId xmlns:p14="http://schemas.microsoft.com/office/powerpoint/2010/main" val="65511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1" dirty="0">
                <a:solidFill>
                  <a:srgbClr val="408080"/>
                </a:solidFill>
                <a:effectLst/>
                <a:latin typeface="Courier New" panose="02070309020205020404" pitchFamily="49" charset="0"/>
              </a:rPr>
              <a:t>#Remove space and make all text lower case.</a:t>
            </a:r>
          </a:p>
          <a:p>
            <a:r>
              <a:rPr lang="en-US" i="1" dirty="0">
                <a:effectLst/>
              </a:rPr>
              <a:t># Split the genres column into multiple columns</a:t>
            </a:r>
          </a:p>
          <a:p>
            <a:r>
              <a:rPr lang="en-US" i="1" dirty="0">
                <a:effectLst/>
              </a:rPr>
              <a:t>Eventually, I decided to drop the genres column</a:t>
            </a:r>
          </a:p>
          <a:p>
            <a:endParaRPr lang="en-US" b="0" i="1" dirty="0">
              <a:solidFill>
                <a:srgbClr val="408080"/>
              </a:solidFill>
              <a:effectLst/>
              <a:latin typeface="Courier New" panose="02070309020205020404" pitchFamily="49" charset="0"/>
            </a:endParaRPr>
          </a:p>
          <a:p>
            <a:r>
              <a:rPr lang="en-US" b="0" i="1" dirty="0">
                <a:solidFill>
                  <a:srgbClr val="408080"/>
                </a:solidFill>
                <a:effectLst/>
                <a:latin typeface="Courier New" panose="02070309020205020404" pitchFamily="49" charset="0"/>
              </a:rPr>
              <a:t>Objective based on user rating</a:t>
            </a:r>
          </a:p>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16</a:t>
            </a:fld>
            <a:endParaRPr lang="en-US"/>
          </a:p>
        </p:txBody>
      </p:sp>
    </p:spTree>
    <p:extLst>
      <p:ext uri="{BB962C8B-B14F-4D97-AF65-F5344CB8AC3E}">
        <p14:creationId xmlns:p14="http://schemas.microsoft.com/office/powerpoint/2010/main" val="168093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17</a:t>
            </a:fld>
            <a:endParaRPr lang="en-US"/>
          </a:p>
        </p:txBody>
      </p:sp>
    </p:spTree>
    <p:extLst>
      <p:ext uri="{BB962C8B-B14F-4D97-AF65-F5344CB8AC3E}">
        <p14:creationId xmlns:p14="http://schemas.microsoft.com/office/powerpoint/2010/main" val="317353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18</a:t>
            </a:fld>
            <a:endParaRPr lang="en-US"/>
          </a:p>
        </p:txBody>
      </p:sp>
    </p:spTree>
    <p:extLst>
      <p:ext uri="{BB962C8B-B14F-4D97-AF65-F5344CB8AC3E}">
        <p14:creationId xmlns:p14="http://schemas.microsoft.com/office/powerpoint/2010/main" val="239532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19</a:t>
            </a:fld>
            <a:endParaRPr lang="en-US"/>
          </a:p>
        </p:txBody>
      </p:sp>
    </p:spTree>
    <p:extLst>
      <p:ext uri="{BB962C8B-B14F-4D97-AF65-F5344CB8AC3E}">
        <p14:creationId xmlns:p14="http://schemas.microsoft.com/office/powerpoint/2010/main" val="382622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100" dirty="0"/>
              <a:t>Problem Identification</a:t>
            </a:r>
          </a:p>
          <a:p>
            <a:pPr lvl="1" rtl="0"/>
            <a:r>
              <a:rPr lang="en-US" sz="4400" dirty="0"/>
              <a:t>Identify the Problem</a:t>
            </a:r>
          </a:p>
          <a:p>
            <a:pPr lvl="0" rtl="0"/>
            <a:r>
              <a:rPr lang="en-US" sz="1100" dirty="0"/>
              <a:t>Data Wrangling</a:t>
            </a:r>
          </a:p>
          <a:p>
            <a:pPr lvl="1" rtl="0"/>
            <a:r>
              <a:rPr lang="en-US" sz="4400" dirty="0"/>
              <a:t>Collect, organize, define, and clean the dataset</a:t>
            </a:r>
          </a:p>
          <a:p>
            <a:pPr lvl="0" rtl="0"/>
            <a:r>
              <a:rPr lang="en-US" sz="1100" dirty="0"/>
              <a:t>Exploratory Data Analysis</a:t>
            </a:r>
          </a:p>
          <a:p>
            <a:pPr lvl="1" rtl="0"/>
            <a:r>
              <a:rPr lang="en-US" sz="4400" dirty="0"/>
              <a:t>Understand the relationship between data and features</a:t>
            </a:r>
          </a:p>
          <a:p>
            <a:pPr lvl="0" rtl="0"/>
            <a:r>
              <a:rPr lang="en-US" sz="1100" dirty="0"/>
              <a:t>Pre-Processing </a:t>
            </a:r>
          </a:p>
          <a:p>
            <a:pPr lvl="1" rtl="0"/>
            <a:r>
              <a:rPr lang="en-US" sz="4400" dirty="0"/>
              <a:t>Standardize and train the dataset</a:t>
            </a:r>
          </a:p>
          <a:p>
            <a:pPr lvl="0" rtl="0"/>
            <a:r>
              <a:rPr lang="en-US" sz="1100" dirty="0"/>
              <a:t>Modeling</a:t>
            </a:r>
          </a:p>
          <a:p>
            <a:pPr lvl="1" rtl="0"/>
            <a:r>
              <a:rPr lang="en-US" sz="4400" dirty="0"/>
              <a:t>Select train and deploy a model to make predictive insight</a:t>
            </a:r>
          </a:p>
          <a:p>
            <a:pPr lvl="0" rtl="0"/>
            <a:r>
              <a:rPr lang="en-US" sz="1100" dirty="0"/>
              <a:t>Documentation</a:t>
            </a:r>
          </a:p>
          <a:p>
            <a:pPr lvl="1" rtl="0"/>
            <a:r>
              <a:rPr lang="en-US" sz="4400" dirty="0"/>
              <a:t>Document and share findings</a:t>
            </a:r>
          </a:p>
          <a:p>
            <a:endParaRPr lang="en-US" dirty="0"/>
          </a:p>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2</a:t>
            </a:fld>
            <a:endParaRPr lang="en-US"/>
          </a:p>
        </p:txBody>
      </p:sp>
    </p:spTree>
    <p:extLst>
      <p:ext uri="{BB962C8B-B14F-4D97-AF65-F5344CB8AC3E}">
        <p14:creationId xmlns:p14="http://schemas.microsoft.com/office/powerpoint/2010/main" val="3169348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20</a:t>
            </a:fld>
            <a:endParaRPr lang="en-US"/>
          </a:p>
        </p:txBody>
      </p:sp>
    </p:spTree>
    <p:extLst>
      <p:ext uri="{BB962C8B-B14F-4D97-AF65-F5344CB8AC3E}">
        <p14:creationId xmlns:p14="http://schemas.microsoft.com/office/powerpoint/2010/main" val="681949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Normal distribution</a:t>
            </a:r>
          </a:p>
          <a:p>
            <a:pPr algn="l">
              <a:buFont typeface="Arial" panose="020B0604020202020204" pitchFamily="34" charset="0"/>
              <a:buChar char="•"/>
            </a:pPr>
            <a:r>
              <a:rPr lang="en-US" b="0" i="0" dirty="0">
                <a:solidFill>
                  <a:srgbClr val="333333"/>
                </a:solidFill>
                <a:effectLst/>
                <a:latin typeface="Roboto" panose="02000000000000000000" pitchFamily="2" charset="0"/>
              </a:rPr>
              <a:t>Not </a:t>
            </a:r>
            <a:r>
              <a:rPr lang="en-US" b="0" i="0" dirty="0" err="1">
                <a:solidFill>
                  <a:srgbClr val="333333"/>
                </a:solidFill>
                <a:effectLst/>
                <a:latin typeface="Roboto" panose="02000000000000000000" pitchFamily="2" charset="0"/>
              </a:rPr>
              <a:t>Schewed</a:t>
            </a:r>
            <a:r>
              <a:rPr lang="en-US" b="0" i="0" dirty="0">
                <a:solidFill>
                  <a:srgbClr val="333333"/>
                </a:solidFill>
                <a:effectLst/>
                <a:latin typeface="Roboto" panose="02000000000000000000" pitchFamily="2" charset="0"/>
              </a:rPr>
              <a:t> , No outlier</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21</a:t>
            </a:fld>
            <a:endParaRPr lang="en-US"/>
          </a:p>
        </p:txBody>
      </p:sp>
    </p:spTree>
    <p:extLst>
      <p:ext uri="{BB962C8B-B14F-4D97-AF65-F5344CB8AC3E}">
        <p14:creationId xmlns:p14="http://schemas.microsoft.com/office/powerpoint/2010/main" val="1998230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Number of page outlier</a:t>
            </a:r>
          </a:p>
        </p:txBody>
      </p:sp>
      <p:sp>
        <p:nvSpPr>
          <p:cNvPr id="4" name="Slide Number Placeholder 3"/>
          <p:cNvSpPr>
            <a:spLocks noGrp="1"/>
          </p:cNvSpPr>
          <p:nvPr>
            <p:ph type="sldNum" sz="quarter" idx="5"/>
          </p:nvPr>
        </p:nvSpPr>
        <p:spPr/>
        <p:txBody>
          <a:bodyPr/>
          <a:lstStyle/>
          <a:p>
            <a:fld id="{6B3FFA5D-AD3E-9140-82D2-ED7C9E77826A}" type="slidenum">
              <a:rPr lang="en-US" smtClean="0"/>
              <a:t>22</a:t>
            </a:fld>
            <a:endParaRPr lang="en-US"/>
          </a:p>
        </p:txBody>
      </p:sp>
    </p:spTree>
    <p:extLst>
      <p:ext uri="{BB962C8B-B14F-4D97-AF65-F5344CB8AC3E}">
        <p14:creationId xmlns:p14="http://schemas.microsoft.com/office/powerpoint/2010/main" val="2367848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Positive Correlation</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23</a:t>
            </a:fld>
            <a:endParaRPr lang="en-US"/>
          </a:p>
        </p:txBody>
      </p:sp>
    </p:spTree>
    <p:extLst>
      <p:ext uri="{BB962C8B-B14F-4D97-AF65-F5344CB8AC3E}">
        <p14:creationId xmlns:p14="http://schemas.microsoft.com/office/powerpoint/2010/main" val="83548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24</a:t>
            </a:fld>
            <a:endParaRPr lang="en-US"/>
          </a:p>
        </p:txBody>
      </p:sp>
    </p:spTree>
    <p:extLst>
      <p:ext uri="{BB962C8B-B14F-4D97-AF65-F5344CB8AC3E}">
        <p14:creationId xmlns:p14="http://schemas.microsoft.com/office/powerpoint/2010/main" val="1179315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25</a:t>
            </a:fld>
            <a:endParaRPr lang="en-US"/>
          </a:p>
        </p:txBody>
      </p:sp>
    </p:spTree>
    <p:extLst>
      <p:ext uri="{BB962C8B-B14F-4D97-AF65-F5344CB8AC3E}">
        <p14:creationId xmlns:p14="http://schemas.microsoft.com/office/powerpoint/2010/main" val="2607794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dirty="0">
                <a:effectLst/>
                <a:latin typeface="Helvetica Neue" panose="02000503000000020004" pitchFamily="2" charset="0"/>
              </a:rPr>
              <a:t>Use Global Vectors for Word Representation (</a:t>
            </a:r>
            <a:r>
              <a:rPr lang="en-US" sz="1200" b="1" i="0" dirty="0" err="1">
                <a:effectLst/>
                <a:latin typeface="Helvetica Neue" panose="02000503000000020004" pitchFamily="2" charset="0"/>
              </a:rPr>
              <a:t>GloVe</a:t>
            </a:r>
            <a:r>
              <a:rPr lang="en-US" sz="1200" b="1" i="0" dirty="0">
                <a:effectLst/>
                <a:latin typeface="Helvetica Neue" panose="02000503000000020004" pitchFamily="2" charset="0"/>
              </a:rPr>
              <a:t>)</a:t>
            </a:r>
            <a:r>
              <a:rPr lang="en-US" sz="1200" b="0" i="0" dirty="0">
                <a:effectLst/>
                <a:latin typeface="Helvetica Neue" panose="02000503000000020004" pitchFamily="2" charset="0"/>
              </a:rPr>
              <a:t>: </a:t>
            </a:r>
            <a:r>
              <a:rPr lang="en-US" sz="1200" b="0" i="0" dirty="0" err="1">
                <a:effectLst/>
                <a:latin typeface="Helvetica Neue" panose="02000503000000020004" pitchFamily="2" charset="0"/>
              </a:rPr>
              <a:t>GloVe</a:t>
            </a:r>
            <a:r>
              <a:rPr lang="en-US" sz="1200" b="0" i="0" dirty="0">
                <a:effectLst/>
                <a:latin typeface="Helvetica Neue" panose="02000503000000020004" pitchFamily="2" charset="0"/>
              </a:rPr>
              <a:t> is a word2vec model that is to say an unsupervised learning algorithm for obtaining vector representations for </a:t>
            </a:r>
            <a:r>
              <a:rPr lang="en-US" sz="1200" b="0" i="0" dirty="0" err="1">
                <a:effectLst/>
                <a:latin typeface="Helvetica Neue" panose="02000503000000020004" pitchFamily="2" charset="0"/>
              </a:rPr>
              <a:t>words.It</a:t>
            </a:r>
            <a:r>
              <a:rPr lang="en-US" sz="1200" b="0" i="0" dirty="0">
                <a:effectLst/>
                <a:latin typeface="Helvetica Neue" panose="02000503000000020004" pitchFamily="2" charset="0"/>
              </a:rPr>
              <a:t> allows you to take any corpus of text and transform each word into a position in high-</a:t>
            </a:r>
            <a:r>
              <a:rPr lang="en-US" sz="1200" b="0" i="0" dirty="0" err="1">
                <a:effectLst/>
                <a:latin typeface="Helvetica Neue" panose="02000503000000020004" pitchFamily="2" charset="0"/>
              </a:rPr>
              <a:t>dimentional</a:t>
            </a:r>
            <a:r>
              <a:rPr lang="en-US" sz="1200" b="0" i="0" dirty="0">
                <a:effectLst/>
                <a:latin typeface="Helvetica Neue" panose="02000503000000020004" pitchFamily="2" charset="0"/>
              </a:rPr>
              <a:t> space.</a:t>
            </a:r>
          </a:p>
          <a:p>
            <a:pPr algn="l"/>
            <a:r>
              <a:rPr lang="en-US" sz="1200" b="1" i="0" dirty="0">
                <a:effectLst/>
                <a:latin typeface="Helvetica Neue" panose="02000503000000020004" pitchFamily="2" charset="0"/>
              </a:rPr>
              <a:t>Download a pretrained model that was trained on a </a:t>
            </a:r>
            <a:r>
              <a:rPr lang="en-US" sz="1200" b="1" i="0" dirty="0" err="1">
                <a:effectLst/>
                <a:latin typeface="Helvetica Neue" panose="02000503000000020004" pitchFamily="2" charset="0"/>
              </a:rPr>
              <a:t>broder</a:t>
            </a:r>
            <a:r>
              <a:rPr lang="en-US" sz="1200" b="1" i="0" dirty="0">
                <a:effectLst/>
                <a:latin typeface="Helvetica Neue" panose="02000503000000020004" pitchFamily="2" charset="0"/>
              </a:rPr>
              <a:t> </a:t>
            </a:r>
            <a:r>
              <a:rPr lang="en-US" sz="1200" b="1" i="0" dirty="0" err="1">
                <a:effectLst/>
                <a:latin typeface="Helvetica Neue" panose="02000503000000020004" pitchFamily="2" charset="0"/>
              </a:rPr>
              <a:t>corpus</a:t>
            </a:r>
            <a:r>
              <a:rPr lang="en-US" sz="1200" b="0" i="0" dirty="0" err="1">
                <a:effectLst/>
                <a:latin typeface="Helvetica Neue" panose="02000503000000020004" pitchFamily="2" charset="0"/>
              </a:rPr>
              <a:t>:Wikipidia</a:t>
            </a:r>
            <a:r>
              <a:rPr lang="en-US" sz="1200" b="0" i="0" dirty="0">
                <a:effectLst/>
                <a:latin typeface="Helvetica Neue" panose="02000503000000020004" pitchFamily="2" charset="0"/>
              </a:rPr>
              <a:t> Each line of text file contains a word follow by N number. The N number describe the vector of the word position. N is </a:t>
            </a:r>
            <a:r>
              <a:rPr lang="en-US" sz="1200" b="0" i="0" dirty="0" err="1">
                <a:effectLst/>
                <a:latin typeface="Helvetica Neue" panose="02000503000000020004" pitchFamily="2" charset="0"/>
              </a:rPr>
              <a:t>varid</a:t>
            </a:r>
            <a:r>
              <a:rPr lang="en-US" sz="1200" b="0" i="0" dirty="0">
                <a:effectLst/>
                <a:latin typeface="Helvetica Neue" panose="02000503000000020004" pitchFamily="2" charset="0"/>
              </a:rPr>
              <a:t> depending on which model you choose to download.</a:t>
            </a:r>
          </a:p>
          <a:p>
            <a:pPr marL="0" indent="0">
              <a:buNone/>
            </a:pPr>
            <a:endParaRPr lang="en-US" sz="1200" dirty="0"/>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26</a:t>
            </a:fld>
            <a:endParaRPr lang="en-US"/>
          </a:p>
        </p:txBody>
      </p:sp>
    </p:spTree>
    <p:extLst>
      <p:ext uri="{BB962C8B-B14F-4D97-AF65-F5344CB8AC3E}">
        <p14:creationId xmlns:p14="http://schemas.microsoft.com/office/powerpoint/2010/main" val="1230279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effectLst/>
                <a:latin typeface="Helvetica Neue" panose="02000503000000020004" pitchFamily="2" charset="0"/>
              </a:rPr>
              <a:t>Here is an example of a few titles with associated 100-dimensional vector</a:t>
            </a:r>
          </a:p>
          <a:p>
            <a:pPr algn="l"/>
            <a:endParaRPr lang="en-US" sz="1200" b="0" i="0" dirty="0">
              <a:effectLst/>
              <a:latin typeface="Helvetica Neue" panose="02000503000000020004" pitchFamily="2" charset="0"/>
            </a:endParaRPr>
          </a:p>
          <a:p>
            <a:pPr algn="l"/>
            <a:endParaRPr lang="en-US" sz="1200" b="0" i="0" dirty="0">
              <a:effectLst/>
              <a:latin typeface="Helvetica Neue" panose="02000503000000020004" pitchFamily="2" charset="0"/>
            </a:endParaRPr>
          </a:p>
          <a:p>
            <a:pPr algn="l"/>
            <a:endParaRPr lang="en-US" sz="1200" b="0" i="0" dirty="0">
              <a:effectLst/>
              <a:latin typeface="Helvetica Neue" panose="02000503000000020004" pitchFamily="2" charset="0"/>
            </a:endParaRP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27</a:t>
            </a:fld>
            <a:endParaRPr lang="en-US"/>
          </a:p>
        </p:txBody>
      </p:sp>
    </p:spTree>
    <p:extLst>
      <p:ext uri="{BB962C8B-B14F-4D97-AF65-F5344CB8AC3E}">
        <p14:creationId xmlns:p14="http://schemas.microsoft.com/office/powerpoint/2010/main" val="329008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Now that we have represented each book by a point in a </a:t>
            </a:r>
            <a:r>
              <a:rPr lang="en-US" b="0" i="0" dirty="0" err="1">
                <a:solidFill>
                  <a:srgbClr val="000000"/>
                </a:solidFill>
                <a:effectLst/>
                <a:latin typeface="Helvetica Neue" panose="02000503000000020004" pitchFamily="2" charset="0"/>
              </a:rPr>
              <a:t>multidimentional</a:t>
            </a:r>
            <a:r>
              <a:rPr lang="en-US" b="0" i="0" dirty="0">
                <a:solidFill>
                  <a:srgbClr val="000000"/>
                </a:solidFill>
                <a:effectLst/>
                <a:latin typeface="Helvetica Neue" panose="02000503000000020004" pitchFamily="2" charset="0"/>
              </a:rPr>
              <a:t> space, we can use an unsupervised ML model based on the distance between each books to find out which books are similar to each other.</a:t>
            </a:r>
          </a:p>
        </p:txBody>
      </p:sp>
      <p:sp>
        <p:nvSpPr>
          <p:cNvPr id="4" name="Slide Number Placeholder 3"/>
          <p:cNvSpPr>
            <a:spLocks noGrp="1"/>
          </p:cNvSpPr>
          <p:nvPr>
            <p:ph type="sldNum" sz="quarter" idx="5"/>
          </p:nvPr>
        </p:nvSpPr>
        <p:spPr/>
        <p:txBody>
          <a:bodyPr/>
          <a:lstStyle/>
          <a:p>
            <a:fld id="{6B3FFA5D-AD3E-9140-82D2-ED7C9E77826A}" type="slidenum">
              <a:rPr lang="en-US" smtClean="0"/>
              <a:t>28</a:t>
            </a:fld>
            <a:endParaRPr lang="en-US"/>
          </a:p>
        </p:txBody>
      </p:sp>
    </p:spTree>
    <p:extLst>
      <p:ext uri="{BB962C8B-B14F-4D97-AF65-F5344CB8AC3E}">
        <p14:creationId xmlns:p14="http://schemas.microsoft.com/office/powerpoint/2010/main" val="373932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The first step is to choose K</a:t>
            </a:r>
          </a:p>
          <a:p>
            <a:pPr algn="l">
              <a:buFont typeface="Arial" panose="020B0604020202020204" pitchFamily="34" charset="0"/>
              <a:buChar char="•"/>
            </a:pPr>
            <a:endParaRPr lang="en-US" b="0" i="0" dirty="0">
              <a:solidFill>
                <a:srgbClr val="000000"/>
              </a:solidFill>
              <a:effectLst/>
              <a:latin typeface="Helvetica Neue" panose="02000503000000020004" pitchFamily="2" charset="0"/>
            </a:endParaRPr>
          </a:p>
          <a:p>
            <a:pPr algn="l">
              <a:buFont typeface="Arial" panose="020B0604020202020204" pitchFamily="34" charset="0"/>
              <a:buChar char="•"/>
            </a:pPr>
            <a:r>
              <a:rPr lang="en-US" b="0" i="0" dirty="0">
                <a:solidFill>
                  <a:srgbClr val="000000"/>
                </a:solidFill>
                <a:effectLst/>
                <a:latin typeface="Helvetica Neue" panose="02000503000000020004" pitchFamily="2" charset="0"/>
              </a:rPr>
              <a:t>We notice that there is no discernable elbow to pick k</a:t>
            </a: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29</a:t>
            </a:fld>
            <a:endParaRPr lang="en-US"/>
          </a:p>
        </p:txBody>
      </p:sp>
    </p:spTree>
    <p:extLst>
      <p:ext uri="{BB962C8B-B14F-4D97-AF65-F5344CB8AC3E}">
        <p14:creationId xmlns:p14="http://schemas.microsoft.com/office/powerpoint/2010/main" val="303117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3</a:t>
            </a:fld>
            <a:endParaRPr lang="en-US"/>
          </a:p>
        </p:txBody>
      </p:sp>
    </p:spTree>
    <p:extLst>
      <p:ext uri="{BB962C8B-B14F-4D97-AF65-F5344CB8AC3E}">
        <p14:creationId xmlns:p14="http://schemas.microsoft.com/office/powerpoint/2010/main" val="2690177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The computation for the gap statistic builds on the sum-of-squares established in the Elbow method discussion, and compares it to the sum-of-squares of a "null distribution," that is, a random set of points with no clustering.</a:t>
            </a:r>
          </a:p>
        </p:txBody>
      </p:sp>
      <p:sp>
        <p:nvSpPr>
          <p:cNvPr id="4" name="Slide Number Placeholder 3"/>
          <p:cNvSpPr>
            <a:spLocks noGrp="1"/>
          </p:cNvSpPr>
          <p:nvPr>
            <p:ph type="sldNum" sz="quarter" idx="5"/>
          </p:nvPr>
        </p:nvSpPr>
        <p:spPr/>
        <p:txBody>
          <a:bodyPr/>
          <a:lstStyle/>
          <a:p>
            <a:fld id="{6B3FFA5D-AD3E-9140-82D2-ED7C9E77826A}" type="slidenum">
              <a:rPr lang="en-US" smtClean="0"/>
              <a:t>30</a:t>
            </a:fld>
            <a:endParaRPr lang="en-US"/>
          </a:p>
        </p:txBody>
      </p:sp>
    </p:spTree>
    <p:extLst>
      <p:ext uri="{BB962C8B-B14F-4D97-AF65-F5344CB8AC3E}">
        <p14:creationId xmlns:p14="http://schemas.microsoft.com/office/powerpoint/2010/main" val="239835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Now that we have represented each book by a point in a </a:t>
            </a:r>
            <a:r>
              <a:rPr lang="en-US" b="0" i="0" dirty="0" err="1">
                <a:solidFill>
                  <a:srgbClr val="000000"/>
                </a:solidFill>
                <a:effectLst/>
                <a:latin typeface="Helvetica Neue" panose="02000503000000020004" pitchFamily="2" charset="0"/>
              </a:rPr>
              <a:t>multidimentional</a:t>
            </a:r>
            <a:r>
              <a:rPr lang="en-US" b="0" i="0" dirty="0">
                <a:solidFill>
                  <a:srgbClr val="000000"/>
                </a:solidFill>
                <a:effectLst/>
                <a:latin typeface="Helvetica Neue" panose="02000503000000020004" pitchFamily="2" charset="0"/>
              </a:rPr>
              <a:t> space, we can use the distance between each books to find out which books are similar to each other.</a:t>
            </a:r>
          </a:p>
          <a:p>
            <a:pPr algn="l">
              <a:buFont typeface="Arial" panose="020B0604020202020204" pitchFamily="34" charset="0"/>
              <a:buChar char="•"/>
            </a:pPr>
            <a:r>
              <a:rPr lang="en-US" sz="1200" b="1" i="0" dirty="0" err="1">
                <a:effectLst/>
                <a:latin typeface="+mn-lt"/>
              </a:rPr>
              <a:t>KMeans</a:t>
            </a:r>
            <a:r>
              <a:rPr lang="en-US" sz="1200" b="1" i="0" dirty="0">
                <a:effectLst/>
                <a:latin typeface="+mn-lt"/>
              </a:rPr>
              <a:t> Clustering (Choosing K using Gap Statistics)</a:t>
            </a:r>
            <a:r>
              <a:rPr lang="en-US" sz="1200" b="0" i="0" dirty="0">
                <a:solidFill>
                  <a:srgbClr val="000000"/>
                </a:solidFill>
                <a:effectLst/>
                <a:latin typeface="Helvetica Neue" panose="02000503000000020004" pitchFamily="2" charset="0"/>
              </a:rPr>
              <a:t> 10 </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31</a:t>
            </a:fld>
            <a:endParaRPr lang="en-US"/>
          </a:p>
        </p:txBody>
      </p:sp>
    </p:spTree>
    <p:extLst>
      <p:ext uri="{BB962C8B-B14F-4D97-AF65-F5344CB8AC3E}">
        <p14:creationId xmlns:p14="http://schemas.microsoft.com/office/powerpoint/2010/main" val="3634971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Now that we have represented each book by a point in a </a:t>
            </a:r>
            <a:r>
              <a:rPr lang="en-US" b="0" i="0" dirty="0" err="1">
                <a:solidFill>
                  <a:srgbClr val="000000"/>
                </a:solidFill>
                <a:effectLst/>
                <a:latin typeface="Helvetica Neue" panose="02000503000000020004" pitchFamily="2" charset="0"/>
              </a:rPr>
              <a:t>multidimentional</a:t>
            </a:r>
            <a:r>
              <a:rPr lang="en-US" b="0" i="0" dirty="0">
                <a:solidFill>
                  <a:srgbClr val="000000"/>
                </a:solidFill>
                <a:effectLst/>
                <a:latin typeface="Helvetica Neue" panose="02000503000000020004" pitchFamily="2" charset="0"/>
              </a:rPr>
              <a:t> space, we can use the distance between each books to find out which books are similar to each other.</a:t>
            </a:r>
          </a:p>
          <a:p>
            <a:pPr algn="l">
              <a:buFont typeface="Arial" panose="020B0604020202020204" pitchFamily="34" charset="0"/>
              <a:buChar char="•"/>
            </a:pPr>
            <a:r>
              <a:rPr lang="en-US" sz="1200" b="1" i="0" dirty="0" err="1">
                <a:effectLst/>
                <a:latin typeface="+mn-lt"/>
              </a:rPr>
              <a:t>KMeans</a:t>
            </a:r>
            <a:r>
              <a:rPr lang="en-US" sz="1200" b="1" i="0" dirty="0">
                <a:effectLst/>
                <a:latin typeface="+mn-lt"/>
              </a:rPr>
              <a:t> Clustering (Choosing K using Gap Statistics)</a:t>
            </a:r>
            <a:r>
              <a:rPr lang="en-US" sz="1200" b="0" i="0" dirty="0">
                <a:solidFill>
                  <a:srgbClr val="000000"/>
                </a:solidFill>
                <a:effectLst/>
                <a:latin typeface="Helvetica Neue" panose="02000503000000020004" pitchFamily="2" charset="0"/>
              </a:rPr>
              <a:t> 10 </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32</a:t>
            </a:fld>
            <a:endParaRPr lang="en-US"/>
          </a:p>
        </p:txBody>
      </p:sp>
    </p:spTree>
    <p:extLst>
      <p:ext uri="{BB962C8B-B14F-4D97-AF65-F5344CB8AC3E}">
        <p14:creationId xmlns:p14="http://schemas.microsoft.com/office/powerpoint/2010/main" val="418922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33</a:t>
            </a:fld>
            <a:endParaRPr lang="en-US"/>
          </a:p>
        </p:txBody>
      </p:sp>
    </p:spTree>
    <p:extLst>
      <p:ext uri="{BB962C8B-B14F-4D97-AF65-F5344CB8AC3E}">
        <p14:creationId xmlns:p14="http://schemas.microsoft.com/office/powerpoint/2010/main" val="2632790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1200" b="0" i="0" dirty="0">
                <a:effectLst/>
              </a:rPr>
              <a:t>Examine the most representative book from each cluster to see if the clustering work effectively</a:t>
            </a:r>
          </a:p>
          <a:p>
            <a:pPr algn="l">
              <a:buFont typeface="Arial" panose="020B0604020202020204" pitchFamily="34" charset="0"/>
              <a:buChar char="•"/>
            </a:pP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34</a:t>
            </a:fld>
            <a:endParaRPr lang="en-US"/>
          </a:p>
        </p:txBody>
      </p:sp>
    </p:spTree>
    <p:extLst>
      <p:ext uri="{BB962C8B-B14F-4D97-AF65-F5344CB8AC3E}">
        <p14:creationId xmlns:p14="http://schemas.microsoft.com/office/powerpoint/2010/main" val="1079910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panose="02000503000000020004" pitchFamily="2" charset="0"/>
              </a:rPr>
              <a:t>PCA is a technique for reducing the number of dimensions in a dataset while retaining most information. It analyzes the correlation between dimensions and attempts to provide a minimum number of variables that keeps the maximum amount of variation or information about the original data distribution.</a:t>
            </a:r>
          </a:p>
          <a:p>
            <a:pPr algn="l"/>
            <a:endParaRPr lang="en-US" b="0" i="0" dirty="0">
              <a:solidFill>
                <a:srgbClr val="000000"/>
              </a:solidFill>
              <a:effectLst/>
              <a:latin typeface="Helvetica Neue" panose="02000503000000020004" pitchFamily="2" charset="0"/>
            </a:endParaRPr>
          </a:p>
          <a:p>
            <a:pPr algn="l"/>
            <a:r>
              <a:rPr lang="en-US" b="0" i="0" dirty="0">
                <a:solidFill>
                  <a:srgbClr val="000000"/>
                </a:solidFill>
                <a:effectLst/>
                <a:latin typeface="Helvetica Neue" panose="02000503000000020004" pitchFamily="2" charset="0"/>
              </a:rPr>
              <a:t>we will first reduce our dimensions from 100 to 50 using PCA, and eventually using t-</a:t>
            </a:r>
            <a:r>
              <a:rPr lang="en-US" b="0" i="0" dirty="0" err="1">
                <a:solidFill>
                  <a:srgbClr val="000000"/>
                </a:solidFill>
                <a:effectLst/>
                <a:latin typeface="Helvetica Neue" panose="02000503000000020004" pitchFamily="2" charset="0"/>
              </a:rPr>
              <a:t>sne</a:t>
            </a:r>
            <a:r>
              <a:rPr lang="en-US" b="0" i="0" dirty="0">
                <a:solidFill>
                  <a:srgbClr val="000000"/>
                </a:solidFill>
                <a:effectLst/>
                <a:latin typeface="Helvetica Neue" panose="02000503000000020004" pitchFamily="2" charset="0"/>
              </a:rPr>
              <a:t> to visualize our clusters in 2 dimensions.</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35</a:t>
            </a:fld>
            <a:endParaRPr lang="en-US"/>
          </a:p>
        </p:txBody>
      </p:sp>
    </p:spTree>
    <p:extLst>
      <p:ext uri="{BB962C8B-B14F-4D97-AF65-F5344CB8AC3E}">
        <p14:creationId xmlns:p14="http://schemas.microsoft.com/office/powerpoint/2010/main" val="2557287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Helvetica Neue" panose="02000503000000020004" pitchFamily="2" charset="0"/>
              </a:rPr>
              <a:t>Since this is computationally quite heavy, another dimensionality reduction technique is used in conjunction with it, e.g. </a:t>
            </a:r>
            <a:r>
              <a:rPr lang="en-US" b="1" i="0" dirty="0">
                <a:effectLst/>
                <a:latin typeface="Helvetica Neue" panose="02000503000000020004" pitchFamily="2" charset="0"/>
              </a:rPr>
              <a:t>Principal Component Analysis</a:t>
            </a:r>
            <a:r>
              <a:rPr lang="en-US" b="0" i="0" dirty="0">
                <a:effectLst/>
                <a:latin typeface="Helvetica Neue" panose="02000503000000020004" pitchFamily="2" charset="0"/>
              </a:rPr>
              <a:t> or </a:t>
            </a:r>
            <a:r>
              <a:rPr lang="en-US" b="1" i="0" dirty="0">
                <a:effectLst/>
                <a:latin typeface="Helvetica Neue" panose="02000503000000020004" pitchFamily="2" charset="0"/>
              </a:rPr>
              <a:t>PCA</a:t>
            </a:r>
            <a:r>
              <a:rPr lang="en-US" b="0" i="0" dirty="0">
                <a:effectLst/>
                <a:latin typeface="Helvetica Neue" panose="02000503000000020004" pitchFamily="2" charset="0"/>
              </a:rPr>
              <a:t>.</a:t>
            </a: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36</a:t>
            </a:fld>
            <a:endParaRPr lang="en-US"/>
          </a:p>
        </p:txBody>
      </p:sp>
    </p:spTree>
    <p:extLst>
      <p:ext uri="{BB962C8B-B14F-4D97-AF65-F5344CB8AC3E}">
        <p14:creationId xmlns:p14="http://schemas.microsoft.com/office/powerpoint/2010/main" val="1057880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37</a:t>
            </a:fld>
            <a:endParaRPr lang="en-US"/>
          </a:p>
        </p:txBody>
      </p:sp>
    </p:spTree>
    <p:extLst>
      <p:ext uri="{BB962C8B-B14F-4D97-AF65-F5344CB8AC3E}">
        <p14:creationId xmlns:p14="http://schemas.microsoft.com/office/powerpoint/2010/main" val="1965792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Samples of books dealing with different themes were assigned to different clusters and lay far from each other in the plot and sample of similar books are in similar clusters.</a:t>
            </a:r>
          </a:p>
          <a:p>
            <a:pPr algn="l">
              <a:buFont typeface="Arial" panose="020B0604020202020204" pitchFamily="34" charset="0"/>
              <a:buChar char="•"/>
            </a:pPr>
            <a:endParaRPr lang="en-US" b="0" i="0" dirty="0">
              <a:solidFill>
                <a:srgbClr val="000000"/>
              </a:solidFill>
              <a:effectLst/>
              <a:latin typeface="Helvetica Neue" panose="02000503000000020004" pitchFamily="2" charset="0"/>
            </a:endParaRPr>
          </a:p>
          <a:p>
            <a:pPr algn="l">
              <a:buFont typeface="Arial" panose="020B0604020202020204" pitchFamily="34" charset="0"/>
              <a:buChar char="•"/>
            </a:pPr>
            <a:endParaRPr lang="en-US" b="0" i="0" dirty="0">
              <a:solidFill>
                <a:srgbClr val="000000"/>
              </a:solidFill>
              <a:effectLst/>
              <a:latin typeface="Helvetica Neue" panose="02000503000000020004" pitchFamily="2" charset="0"/>
            </a:endParaRPr>
          </a:p>
          <a:p>
            <a:pPr algn="l">
              <a:buFont typeface="Arial" panose="020B0604020202020204" pitchFamily="34" charset="0"/>
              <a:buChar char="•"/>
            </a:pPr>
            <a:r>
              <a:rPr lang="en-US" b="0" i="0" dirty="0">
                <a:solidFill>
                  <a:srgbClr val="000000"/>
                </a:solidFill>
                <a:effectLst/>
                <a:latin typeface="Helvetica Neue" panose="02000503000000020004" pitchFamily="2" charset="0"/>
              </a:rPr>
              <a:t>Novel/ fiction</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Biography </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38</a:t>
            </a:fld>
            <a:endParaRPr lang="en-US"/>
          </a:p>
        </p:txBody>
      </p:sp>
    </p:spTree>
    <p:extLst>
      <p:ext uri="{BB962C8B-B14F-4D97-AF65-F5344CB8AC3E}">
        <p14:creationId xmlns:p14="http://schemas.microsoft.com/office/powerpoint/2010/main" val="1567424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39</a:t>
            </a:fld>
            <a:endParaRPr lang="en-US"/>
          </a:p>
        </p:txBody>
      </p:sp>
    </p:spTree>
    <p:extLst>
      <p:ext uri="{BB962C8B-B14F-4D97-AF65-F5344CB8AC3E}">
        <p14:creationId xmlns:p14="http://schemas.microsoft.com/office/powerpoint/2010/main" val="274807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4</a:t>
            </a:fld>
            <a:endParaRPr lang="en-US"/>
          </a:p>
        </p:txBody>
      </p:sp>
    </p:spTree>
    <p:extLst>
      <p:ext uri="{BB962C8B-B14F-4D97-AF65-F5344CB8AC3E}">
        <p14:creationId xmlns:p14="http://schemas.microsoft.com/office/powerpoint/2010/main" val="407987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No Code</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40</a:t>
            </a:fld>
            <a:endParaRPr lang="en-US"/>
          </a:p>
        </p:txBody>
      </p:sp>
    </p:spTree>
    <p:extLst>
      <p:ext uri="{BB962C8B-B14F-4D97-AF65-F5344CB8AC3E}">
        <p14:creationId xmlns:p14="http://schemas.microsoft.com/office/powerpoint/2010/main" val="4197452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err="1">
                <a:solidFill>
                  <a:srgbClr val="333333"/>
                </a:solidFill>
                <a:effectLst/>
                <a:latin typeface="Roboto" panose="02000000000000000000" pitchFamily="2" charset="0"/>
              </a:rPr>
              <a:t>features_norm</a:t>
            </a:r>
            <a:r>
              <a:rPr lang="en-US" b="0" i="0" dirty="0">
                <a:solidFill>
                  <a:srgbClr val="333333"/>
                </a:solidFill>
                <a:effectLst/>
                <a:latin typeface="Roboto" panose="02000000000000000000" pitchFamily="2" charset="0"/>
              </a:rPr>
              <a:t> = (features - </a:t>
            </a:r>
            <a:r>
              <a:rPr lang="en-US" b="0" i="0" dirty="0" err="1">
                <a:solidFill>
                  <a:srgbClr val="333333"/>
                </a:solidFill>
                <a:effectLst/>
                <a:latin typeface="Roboto" panose="02000000000000000000" pitchFamily="2" charset="0"/>
              </a:rPr>
              <a:t>features.mean</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features.std</a:t>
            </a:r>
            <a:r>
              <a:rPr lang="en-US" b="0" i="0" dirty="0">
                <a:solidFill>
                  <a:srgbClr val="333333"/>
                </a:solidFill>
                <a:effectLst/>
                <a:latin typeface="Roboto" panose="02000000000000000000" pitchFamily="2" charset="0"/>
              </a:rPr>
              <a:t>()</a:t>
            </a:r>
          </a:p>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41</a:t>
            </a:fld>
            <a:endParaRPr lang="en-US"/>
          </a:p>
        </p:txBody>
      </p:sp>
    </p:spTree>
    <p:extLst>
      <p:ext uri="{BB962C8B-B14F-4D97-AF65-F5344CB8AC3E}">
        <p14:creationId xmlns:p14="http://schemas.microsoft.com/office/powerpoint/2010/main" val="2265824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latin typeface="Roboto" panose="02000000000000000000" pitchFamily="2" charset="0"/>
              </a:rPr>
              <a:t>Great Fiction / novel books</a:t>
            </a:r>
          </a:p>
        </p:txBody>
      </p:sp>
      <p:sp>
        <p:nvSpPr>
          <p:cNvPr id="4" name="Slide Number Placeholder 3"/>
          <p:cNvSpPr>
            <a:spLocks noGrp="1"/>
          </p:cNvSpPr>
          <p:nvPr>
            <p:ph type="sldNum" sz="quarter" idx="5"/>
          </p:nvPr>
        </p:nvSpPr>
        <p:spPr/>
        <p:txBody>
          <a:bodyPr/>
          <a:lstStyle/>
          <a:p>
            <a:fld id="{6B3FFA5D-AD3E-9140-82D2-ED7C9E77826A}" type="slidenum">
              <a:rPr lang="en-US" smtClean="0"/>
              <a:t>42</a:t>
            </a:fld>
            <a:endParaRPr lang="en-US"/>
          </a:p>
        </p:txBody>
      </p:sp>
    </p:spTree>
    <p:extLst>
      <p:ext uri="{BB962C8B-B14F-4D97-AF65-F5344CB8AC3E}">
        <p14:creationId xmlns:p14="http://schemas.microsoft.com/office/powerpoint/2010/main" val="193244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43</a:t>
            </a:fld>
            <a:endParaRPr lang="en-US"/>
          </a:p>
        </p:txBody>
      </p:sp>
    </p:spTree>
    <p:extLst>
      <p:ext uri="{BB962C8B-B14F-4D97-AF65-F5344CB8AC3E}">
        <p14:creationId xmlns:p14="http://schemas.microsoft.com/office/powerpoint/2010/main" val="3624544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44</a:t>
            </a:fld>
            <a:endParaRPr lang="en-US"/>
          </a:p>
        </p:txBody>
      </p:sp>
    </p:spTree>
    <p:extLst>
      <p:ext uri="{BB962C8B-B14F-4D97-AF65-F5344CB8AC3E}">
        <p14:creationId xmlns:p14="http://schemas.microsoft.com/office/powerpoint/2010/main" val="3031326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45</a:t>
            </a:fld>
            <a:endParaRPr lang="en-US"/>
          </a:p>
        </p:txBody>
      </p:sp>
    </p:spTree>
    <p:extLst>
      <p:ext uri="{BB962C8B-B14F-4D97-AF65-F5344CB8AC3E}">
        <p14:creationId xmlns:p14="http://schemas.microsoft.com/office/powerpoint/2010/main" val="329088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B3FFA5D-AD3E-9140-82D2-ED7C9E77826A}" type="slidenum">
              <a:rPr lang="en-US" smtClean="0"/>
              <a:t>46</a:t>
            </a:fld>
            <a:endParaRPr lang="en-US"/>
          </a:p>
        </p:txBody>
      </p:sp>
    </p:spTree>
    <p:extLst>
      <p:ext uri="{BB962C8B-B14F-4D97-AF65-F5344CB8AC3E}">
        <p14:creationId xmlns:p14="http://schemas.microsoft.com/office/powerpoint/2010/main" val="1573903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47</a:t>
            </a:fld>
            <a:endParaRPr lang="en-US"/>
          </a:p>
        </p:txBody>
      </p:sp>
    </p:spTree>
    <p:extLst>
      <p:ext uri="{BB962C8B-B14F-4D97-AF65-F5344CB8AC3E}">
        <p14:creationId xmlns:p14="http://schemas.microsoft.com/office/powerpoint/2010/main" val="305117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5</a:t>
            </a:fld>
            <a:endParaRPr lang="en-US"/>
          </a:p>
        </p:txBody>
      </p:sp>
    </p:spTree>
    <p:extLst>
      <p:ext uri="{BB962C8B-B14F-4D97-AF65-F5344CB8AC3E}">
        <p14:creationId xmlns:p14="http://schemas.microsoft.com/office/powerpoint/2010/main" val="364465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panose="02000503000000020004" pitchFamily="2" charset="0"/>
              </a:rPr>
              <a:t>Data Extracted from UCSD Goodreads data: </a:t>
            </a:r>
            <a:r>
              <a:rPr lang="en-US" b="0" i="0" u="sng" dirty="0">
                <a:solidFill>
                  <a:srgbClr val="296EAA"/>
                </a:solidFill>
                <a:effectLst/>
                <a:latin typeface="Helvetica Neue" panose="02000503000000020004" pitchFamily="2" charset="0"/>
                <a:hlinkClick r:id="rId3"/>
              </a:rPr>
              <a:t>https://sites.google.com/eng.ucsd.edu/ucsdbookgraph/home</a:t>
            </a:r>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6</a:t>
            </a:fld>
            <a:endParaRPr lang="en-US"/>
          </a:p>
        </p:txBody>
      </p:sp>
    </p:spTree>
    <p:extLst>
      <p:ext uri="{BB962C8B-B14F-4D97-AF65-F5344CB8AC3E}">
        <p14:creationId xmlns:p14="http://schemas.microsoft.com/office/powerpoint/2010/main" val="3832367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684.8 MB</a:t>
            </a:r>
          </a:p>
        </p:txBody>
      </p:sp>
      <p:sp>
        <p:nvSpPr>
          <p:cNvPr id="4" name="Slide Number Placeholder 3"/>
          <p:cNvSpPr>
            <a:spLocks noGrp="1"/>
          </p:cNvSpPr>
          <p:nvPr>
            <p:ph type="sldNum" sz="quarter" idx="5"/>
          </p:nvPr>
        </p:nvSpPr>
        <p:spPr/>
        <p:txBody>
          <a:bodyPr/>
          <a:lstStyle/>
          <a:p>
            <a:fld id="{6B3FFA5D-AD3E-9140-82D2-ED7C9E77826A}" type="slidenum">
              <a:rPr lang="en-US" smtClean="0"/>
              <a:t>7</a:t>
            </a:fld>
            <a:endParaRPr lang="en-US"/>
          </a:p>
        </p:txBody>
      </p:sp>
    </p:spTree>
    <p:extLst>
      <p:ext uri="{BB962C8B-B14F-4D97-AF65-F5344CB8AC3E}">
        <p14:creationId xmlns:p14="http://schemas.microsoft.com/office/powerpoint/2010/main" val="9655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FFA5D-AD3E-9140-82D2-ED7C9E77826A}" type="slidenum">
              <a:rPr lang="en-US" smtClean="0"/>
              <a:t>8</a:t>
            </a:fld>
            <a:endParaRPr lang="en-US"/>
          </a:p>
        </p:txBody>
      </p:sp>
    </p:spTree>
    <p:extLst>
      <p:ext uri="{BB962C8B-B14F-4D97-AF65-F5344CB8AC3E}">
        <p14:creationId xmlns:p14="http://schemas.microsoft.com/office/powerpoint/2010/main" val="94129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33333"/>
                </a:solidFill>
                <a:effectLst/>
                <a:latin typeface="Roboto" panose="02000000000000000000" pitchFamily="2" charset="0"/>
              </a:rPr>
            </a:br>
            <a:r>
              <a:rPr lang="en-US" b="0" i="0" dirty="0">
                <a:solidFill>
                  <a:srgbClr val="333333"/>
                </a:solidFill>
                <a:effectLst/>
                <a:latin typeface="Roboto" panose="02000000000000000000" pitchFamily="2" charset="0"/>
              </a:rPr>
              <a:t>The goal of building data definitions is to describe the features in your dataset with enough detail to:</a:t>
            </a:r>
          </a:p>
          <a:p>
            <a:pPr algn="l">
              <a:buFont typeface="Arial" panose="020B0604020202020204" pitchFamily="34" charset="0"/>
              <a:buChar char="•"/>
            </a:pPr>
            <a:r>
              <a:rPr lang="en-US" b="0" i="0" dirty="0">
                <a:solidFill>
                  <a:srgbClr val="333333"/>
                </a:solidFill>
                <a:effectLst/>
                <a:latin typeface="Roboto" panose="02000000000000000000" pitchFamily="2" charset="0"/>
              </a:rPr>
              <a:t>Identify any issues that will require cleaning</a:t>
            </a:r>
          </a:p>
          <a:p>
            <a:pPr algn="l">
              <a:buFont typeface="Arial" panose="020B0604020202020204" pitchFamily="34" charset="0"/>
              <a:buChar char="•"/>
            </a:pPr>
            <a:r>
              <a:rPr lang="en-US" b="0" i="0" dirty="0">
                <a:solidFill>
                  <a:srgbClr val="333333"/>
                </a:solidFill>
                <a:effectLst/>
                <a:latin typeface="Roboto" panose="02000000000000000000" pitchFamily="2" charset="0"/>
              </a:rPr>
              <a:t>Identify the features of my model</a:t>
            </a:r>
          </a:p>
          <a:p>
            <a:pPr algn="l">
              <a:buFont typeface="Arial" panose="020B0604020202020204" pitchFamily="34" charset="0"/>
              <a:buChar char="•"/>
            </a:pPr>
            <a:r>
              <a:rPr lang="en-US" b="0" i="0" dirty="0">
                <a:solidFill>
                  <a:srgbClr val="333333"/>
                </a:solidFill>
                <a:effectLst/>
                <a:latin typeface="Roboto" panose="02000000000000000000" pitchFamily="2" charset="0"/>
              </a:rPr>
              <a:t>Begin to understand how those features will support the project</a:t>
            </a:r>
          </a:p>
        </p:txBody>
      </p:sp>
      <p:sp>
        <p:nvSpPr>
          <p:cNvPr id="4" name="Slide Number Placeholder 3"/>
          <p:cNvSpPr>
            <a:spLocks noGrp="1"/>
          </p:cNvSpPr>
          <p:nvPr>
            <p:ph type="sldNum" sz="quarter" idx="5"/>
          </p:nvPr>
        </p:nvSpPr>
        <p:spPr/>
        <p:txBody>
          <a:bodyPr/>
          <a:lstStyle/>
          <a:p>
            <a:fld id="{6B3FFA5D-AD3E-9140-82D2-ED7C9E77826A}" type="slidenum">
              <a:rPr lang="en-US" smtClean="0"/>
              <a:t>9</a:t>
            </a:fld>
            <a:endParaRPr lang="en-US"/>
          </a:p>
        </p:txBody>
      </p:sp>
    </p:spTree>
    <p:extLst>
      <p:ext uri="{BB962C8B-B14F-4D97-AF65-F5344CB8AC3E}">
        <p14:creationId xmlns:p14="http://schemas.microsoft.com/office/powerpoint/2010/main" val="508627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C6BDDA-3284-1140-A2B6-0F4D09F1BDC2}" type="datetime1">
              <a:rPr lang="en-US" smtClean="0"/>
              <a:t>5/22/23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AC78A-DF9A-4C4F-9244-8181CB69DC35}" type="datetime1">
              <a:rPr lang="en-US" smtClean="0"/>
              <a:t>5/22/23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B5011E-C07E-3449-B985-3CF2A232D541}" type="datetime1">
              <a:rPr lang="en-US" smtClean="0"/>
              <a:t>5/22/23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4A46ED-B8CD-E649-BFB9-1A8F99D7A1E1}" type="datetime1">
              <a:rPr lang="en-US" smtClean="0"/>
              <a:t>5/22/23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39BC5D-EE28-B749-A4B7-ED82A2A99567}" type="datetime1">
              <a:rPr lang="en-US" smtClean="0"/>
              <a:t>5/22/23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342B04-0DF9-D14A-B958-42CFD68C4163}" type="datetime1">
              <a:rPr lang="en-US" smtClean="0"/>
              <a:t>5/22/23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4BAEB8-B48C-FE45-85DE-A140BAC82017}" type="datetime1">
              <a:rPr lang="en-US" smtClean="0"/>
              <a:t>5/22/23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1700C0-FD06-5A45-97C4-73D29A7C7177}" type="datetime1">
              <a:rPr lang="en-US" smtClean="0"/>
              <a:t>5/22/23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9224EB0-3484-FA4B-AE7F-F6F0A0EBCEA6}" type="datetime1">
              <a:rPr lang="en-US" smtClean="0"/>
              <a:t>5/22/23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01A91-4CF8-274B-957C-C2FF2EAC7CB4}" type="datetime1">
              <a:rPr lang="en-US" smtClean="0"/>
              <a:t>5/22/23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7599A2-0519-C74E-9BBA-B055ECB6A2F5}" type="datetime1">
              <a:rPr lang="en-US" smtClean="0"/>
              <a:t>5/22/23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4974FE85-6B61-0248-989B-C705A6075BF2}" type="datetime1">
              <a:rPr lang="en-US" smtClean="0"/>
              <a:t>5/22/23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image" Target="../media/image2.png"/><Relationship Id="rId7" Type="http://schemas.openxmlformats.org/officeDocument/2006/relationships/diagramQuickStyle" Target="../diagrams/quickStyle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Layout" Target="../diagrams/layout38.xml"/><Relationship Id="rId5" Type="http://schemas.openxmlformats.org/officeDocument/2006/relationships/diagramData" Target="../diagrams/data38.xml"/><Relationship Id="rId4" Type="http://schemas.openxmlformats.org/officeDocument/2006/relationships/image" Target="../media/image3.png"/><Relationship Id="rId9" Type="http://schemas.microsoft.com/office/2007/relationships/diagramDrawing" Target="../diagrams/drawing38.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hyperlink" Target="https://sites.google.com/eng.ucsd.edu/ucsdbookgraph/home"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8.png"/><Relationship Id="rId5" Type="http://schemas.openxmlformats.org/officeDocument/2006/relationships/diagramQuickStyle" Target="../diagrams/quickStyle4.xml"/><Relationship Id="rId10" Type="http://schemas.openxmlformats.org/officeDocument/2006/relationships/image" Target="../media/image7.png"/><Relationship Id="rId4" Type="http://schemas.openxmlformats.org/officeDocument/2006/relationships/diagramLayout" Target="../diagrams/layout4.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hyperlink" Target="https://sites.google.com/eng.ucsd.edu/ucsdbookgraph/home" TargetMode="Externa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7.png"/><Relationship Id="rId5" Type="http://schemas.openxmlformats.org/officeDocument/2006/relationships/diagramQuickStyle" Target="../diagrams/quickStyle5.xml"/><Relationship Id="rId10" Type="http://schemas.openxmlformats.org/officeDocument/2006/relationships/image" Target="../media/image6.png"/><Relationship Id="rId4" Type="http://schemas.openxmlformats.org/officeDocument/2006/relationships/diagramLayout" Target="../diagrams/layout5.xml"/><Relationship Id="rId9" Type="http://schemas.openxmlformats.org/officeDocument/2006/relationships/hyperlink" Target="https://drive.google.com/uc?id=1LXpK1UfqtP89H1tYy0pBGHjYk8IhigUK"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ites.google.com/eng.ucsd.edu/ucsdbookgraph/home" TargetMode="Externa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0.png"/><Relationship Id="rId5" Type="http://schemas.openxmlformats.org/officeDocument/2006/relationships/diagramQuickStyle" Target="../diagrams/quickStyle6.xml"/><Relationship Id="rId10" Type="http://schemas.openxmlformats.org/officeDocument/2006/relationships/image" Target="../media/image9.png"/><Relationship Id="rId4" Type="http://schemas.openxmlformats.org/officeDocument/2006/relationships/diagramLayout" Target="../diagrams/layout6.xml"/><Relationship Id="rId9" Type="http://schemas.openxmlformats.org/officeDocument/2006/relationships/hyperlink" Target="https://drive.google.com/uc?id=1LXpK1UfqtP89H1tYy0pBGHjYk8IhigUK"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ites.google.com/eng.ucsd.edu/ucsdbookgraph/home"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0.png"/><Relationship Id="rId5" Type="http://schemas.openxmlformats.org/officeDocument/2006/relationships/diagramQuickStyle" Target="../diagrams/quickStyle7.xml"/><Relationship Id="rId10" Type="http://schemas.openxmlformats.org/officeDocument/2006/relationships/image" Target="../media/image9.png"/><Relationship Id="rId4" Type="http://schemas.openxmlformats.org/officeDocument/2006/relationships/diagramLayout" Target="../diagrams/layout7.xml"/><Relationship Id="rId9" Type="http://schemas.openxmlformats.org/officeDocument/2006/relationships/hyperlink" Target="https://drive.google.com/uc?id=1LXpK1UfqtP89H1tYy0pBGHjYk8IhigUK"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0">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5" name="Picture 4" descr="Books stacked on a table">
            <a:extLst>
              <a:ext uri="{FF2B5EF4-FFF2-40B4-BE49-F238E27FC236}">
                <a16:creationId xmlns:a16="http://schemas.microsoft.com/office/drawing/2014/main" id="{655103AC-C27E-9516-91A5-319671861E5A}"/>
              </a:ext>
            </a:extLst>
          </p:cNvPr>
          <p:cNvPicPr>
            <a:picLocks noChangeAspect="1"/>
          </p:cNvPicPr>
          <p:nvPr/>
        </p:nvPicPr>
        <p:blipFill rotWithShape="1">
          <a:blip r:embed="rId4">
            <a:alphaModFix amt="35000"/>
          </a:blip>
          <a:srcRect t="15728" r="-1" b="-1"/>
          <a:stretch/>
        </p:blipFill>
        <p:spPr>
          <a:xfrm>
            <a:off x="19965" y="23444"/>
            <a:ext cx="12191695" cy="6858000"/>
          </a:xfrm>
          <a:prstGeom prst="rect">
            <a:avLst/>
          </a:prstGeom>
        </p:spPr>
      </p:pic>
      <p:pic>
        <p:nvPicPr>
          <p:cNvPr id="26" name="Picture 12">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BADA4120-8941-1EC2-8605-86B549778CB6}"/>
              </a:ext>
            </a:extLst>
          </p:cNvPr>
          <p:cNvSpPr>
            <a:spLocks noGrp="1"/>
          </p:cNvSpPr>
          <p:nvPr>
            <p:ph type="ctrTitle"/>
          </p:nvPr>
        </p:nvSpPr>
        <p:spPr>
          <a:xfrm>
            <a:off x="2117881" y="823680"/>
            <a:ext cx="6515941" cy="2623459"/>
          </a:xfrm>
        </p:spPr>
        <p:txBody>
          <a:bodyPr>
            <a:normAutofit fontScale="90000"/>
          </a:bodyPr>
          <a:lstStyle/>
          <a:p>
            <a:pPr algn="l"/>
            <a:r>
              <a:rPr lang="en-US" sz="5600" dirty="0"/>
              <a:t>Book Worm: Unleashing the Power of AI on Book Recommendation</a:t>
            </a:r>
          </a:p>
        </p:txBody>
      </p:sp>
      <p:sp>
        <p:nvSpPr>
          <p:cNvPr id="3" name="Subtitle 2">
            <a:extLst>
              <a:ext uri="{FF2B5EF4-FFF2-40B4-BE49-F238E27FC236}">
                <a16:creationId xmlns:a16="http://schemas.microsoft.com/office/drawing/2014/main" id="{24AE5428-093D-F9AF-D5E1-343698D6EB8D}"/>
              </a:ext>
            </a:extLst>
          </p:cNvPr>
          <p:cNvSpPr>
            <a:spLocks noGrp="1"/>
          </p:cNvSpPr>
          <p:nvPr>
            <p:ph type="subTitle" idx="1"/>
          </p:nvPr>
        </p:nvSpPr>
        <p:spPr>
          <a:xfrm>
            <a:off x="9178444" y="3729943"/>
            <a:ext cx="2630155" cy="1160213"/>
          </a:xfrm>
        </p:spPr>
        <p:txBody>
          <a:bodyPr>
            <a:normAutofit fontScale="92500"/>
          </a:bodyPr>
          <a:lstStyle/>
          <a:p>
            <a:pPr algn="l"/>
            <a:r>
              <a:rPr lang="en-US" sz="2000" b="1" dirty="0"/>
              <a:t>Maryam </a:t>
            </a:r>
            <a:r>
              <a:rPr lang="en-US" sz="2000" b="1" dirty="0" err="1"/>
              <a:t>Nozari</a:t>
            </a:r>
            <a:r>
              <a:rPr lang="en-US" sz="2000" b="1" dirty="0"/>
              <a:t>, PhD</a:t>
            </a:r>
          </a:p>
          <a:p>
            <a:pPr algn="ctr"/>
            <a:r>
              <a:rPr lang="en-US" sz="2000" b="1" dirty="0"/>
              <a:t>May 2023</a:t>
            </a:r>
          </a:p>
        </p:txBody>
      </p:sp>
      <p:sp>
        <p:nvSpPr>
          <p:cNvPr id="27" name="Rectangle 14">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D9DF79E-C08C-C610-1866-42A577C5DBD1}"/>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451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5567056" cy="481661"/>
          </a:xfrm>
          <a:prstGeom prst="rect">
            <a:avLst/>
          </a:prstGeom>
        </p:spPr>
        <p:txBody>
          <a:bodyPr vert="horz" lIns="91440" tIns="45720" rIns="91440" bIns="45720" rtlCol="0" anchor="t">
            <a:normAutofit fontScale="85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Quality: Number of Missing Values by column</a:t>
            </a:r>
          </a:p>
          <a:p>
            <a:pPr algn="l"/>
            <a:endParaRPr lang="en-US" sz="2000" dirty="0">
              <a:latin typeface="+mn-lt"/>
            </a:endParaRPr>
          </a:p>
          <a:p>
            <a:pPr algn="l"/>
            <a:endParaRPr lang="en-US" sz="2000" dirty="0">
              <a:latin typeface="+mn-lt"/>
            </a:endParaRPr>
          </a:p>
        </p:txBody>
      </p:sp>
      <p:graphicFrame>
        <p:nvGraphicFramePr>
          <p:cNvPr id="9" name="Content Placeholder 3">
            <a:extLst>
              <a:ext uri="{FF2B5EF4-FFF2-40B4-BE49-F238E27FC236}">
                <a16:creationId xmlns:a16="http://schemas.microsoft.com/office/drawing/2014/main" id="{B57660B3-F114-8427-DA04-B5B3AF146DBB}"/>
              </a:ext>
            </a:extLst>
          </p:cNvPr>
          <p:cNvGraphicFramePr>
            <a:graphicFrameLocks/>
          </p:cNvGraphicFramePr>
          <p:nvPr>
            <p:extLst>
              <p:ext uri="{D42A27DB-BD31-4B8C-83A1-F6EECF244321}">
                <p14:modId xmlns:p14="http://schemas.microsoft.com/office/powerpoint/2010/main" val="2475350165"/>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B04077F-C53B-04BC-30F2-EFE926A582A1}"/>
              </a:ext>
            </a:extLst>
          </p:cNvPr>
          <p:cNvPicPr>
            <a:picLocks noChangeAspect="1"/>
          </p:cNvPicPr>
          <p:nvPr/>
        </p:nvPicPr>
        <p:blipFill>
          <a:blip r:embed="rId8"/>
          <a:stretch>
            <a:fillRect/>
          </a:stretch>
        </p:blipFill>
        <p:spPr>
          <a:xfrm>
            <a:off x="4424389" y="1679422"/>
            <a:ext cx="2322322" cy="4742221"/>
          </a:xfrm>
          <a:prstGeom prst="rect">
            <a:avLst/>
          </a:prstGeom>
        </p:spPr>
      </p:pic>
      <p:sp>
        <p:nvSpPr>
          <p:cNvPr id="5" name="Rounded Rectangle 4">
            <a:extLst>
              <a:ext uri="{FF2B5EF4-FFF2-40B4-BE49-F238E27FC236}">
                <a16:creationId xmlns:a16="http://schemas.microsoft.com/office/drawing/2014/main" id="{5D9DBE54-6E15-B40E-10BF-9668BCE967F1}"/>
              </a:ext>
            </a:extLst>
          </p:cNvPr>
          <p:cNvSpPr/>
          <p:nvPr/>
        </p:nvSpPr>
        <p:spPr>
          <a:xfrm>
            <a:off x="4424389" y="4361688"/>
            <a:ext cx="2322321" cy="2059955"/>
          </a:xfrm>
          <a:prstGeom prst="roundRect">
            <a:avLst/>
          </a:prstGeom>
          <a:noFill/>
          <a:ln w="412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0A2BA8E-41A2-773C-16FA-565473FF11E0}"/>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29858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fontScale="85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Quality: Imputing Missing Values</a:t>
            </a:r>
            <a:endParaRPr lang="en-US" sz="2000" dirty="0">
              <a:latin typeface="+mn-lt"/>
            </a:endParaRPr>
          </a:p>
          <a:p>
            <a:pPr algn="l"/>
            <a:endParaRPr lang="en-US" sz="2000" dirty="0">
              <a:latin typeface="+mn-lt"/>
            </a:endParaRPr>
          </a:p>
        </p:txBody>
      </p:sp>
      <p:graphicFrame>
        <p:nvGraphicFramePr>
          <p:cNvPr id="2" name="Content Placeholder 1">
            <a:extLst>
              <a:ext uri="{FF2B5EF4-FFF2-40B4-BE49-F238E27FC236}">
                <a16:creationId xmlns:a16="http://schemas.microsoft.com/office/drawing/2014/main" id="{2F7E9953-C573-C143-B69B-CA51E7D6AC7B}"/>
              </a:ext>
            </a:extLst>
          </p:cNvPr>
          <p:cNvGraphicFramePr>
            <a:graphicFrameLocks noGrp="1"/>
          </p:cNvGraphicFramePr>
          <p:nvPr>
            <p:ph idx="1"/>
            <p:extLst>
              <p:ext uri="{D42A27DB-BD31-4B8C-83A1-F6EECF244321}">
                <p14:modId xmlns:p14="http://schemas.microsoft.com/office/powerpoint/2010/main" val="1166711453"/>
              </p:ext>
            </p:extLst>
          </p:nvPr>
        </p:nvGraphicFramePr>
        <p:xfrm>
          <a:off x="2272875" y="1844399"/>
          <a:ext cx="7796212" cy="3997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a:extLst>
              <a:ext uri="{FF2B5EF4-FFF2-40B4-BE49-F238E27FC236}">
                <a16:creationId xmlns:a16="http://schemas.microsoft.com/office/drawing/2014/main" id="{53249790-D79F-2081-AA58-D03CFA4CABA1}"/>
              </a:ext>
            </a:extLst>
          </p:cNvPr>
          <p:cNvGraphicFramePr>
            <a:graphicFrameLocks/>
          </p:cNvGraphicFramePr>
          <p:nvPr>
            <p:extLst>
              <p:ext uri="{D42A27DB-BD31-4B8C-83A1-F6EECF244321}">
                <p14:modId xmlns:p14="http://schemas.microsoft.com/office/powerpoint/2010/main" val="2475350165"/>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a:extLst>
              <a:ext uri="{FF2B5EF4-FFF2-40B4-BE49-F238E27FC236}">
                <a16:creationId xmlns:a16="http://schemas.microsoft.com/office/drawing/2014/main" id="{B0A7D7E6-4413-9A03-6372-9963DA30F42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311450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fontScale="85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Quality: Removing Duplicates</a:t>
            </a: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2151107" y="1687850"/>
            <a:ext cx="8165201" cy="2451166"/>
          </a:xfrm>
        </p:spPr>
        <p:txBody>
          <a:bodyPr>
            <a:normAutofit/>
          </a:bodyPr>
          <a:lstStyle/>
          <a:p>
            <a:r>
              <a:rPr lang="en-US" sz="2800" dirty="0"/>
              <a:t>Identify books with the same title and authors</a:t>
            </a:r>
          </a:p>
          <a:p>
            <a:pPr lvl="1"/>
            <a:r>
              <a:rPr lang="en-US" sz="2400" dirty="0"/>
              <a:t>245814 duplicate books</a:t>
            </a:r>
          </a:p>
          <a:p>
            <a:pPr marL="0" indent="0">
              <a:buNone/>
            </a:pPr>
            <a:endParaRPr lang="en-US" sz="2800" dirty="0"/>
          </a:p>
        </p:txBody>
      </p:sp>
      <p:graphicFrame>
        <p:nvGraphicFramePr>
          <p:cNvPr id="4" name="Content Placeholder 3">
            <a:extLst>
              <a:ext uri="{FF2B5EF4-FFF2-40B4-BE49-F238E27FC236}">
                <a16:creationId xmlns:a16="http://schemas.microsoft.com/office/drawing/2014/main" id="{92C953B3-B875-0CE1-E06E-86FAD8687281}"/>
              </a:ext>
            </a:extLst>
          </p:cNvPr>
          <p:cNvGraphicFramePr>
            <a:graphicFrameLocks/>
          </p:cNvGraphicFramePr>
          <p:nvPr>
            <p:extLst>
              <p:ext uri="{D42A27DB-BD31-4B8C-83A1-F6EECF244321}">
                <p14:modId xmlns:p14="http://schemas.microsoft.com/office/powerpoint/2010/main" val="2475350165"/>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D00F9D81-43B5-B5D1-5759-24C029767BCC}"/>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83614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fontScale="85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Quality: Removing Duplicates</a:t>
            </a: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2444817" y="1735960"/>
            <a:ext cx="6928107" cy="3111173"/>
          </a:xfrm>
        </p:spPr>
        <p:txBody>
          <a:bodyPr>
            <a:normAutofit/>
          </a:bodyPr>
          <a:lstStyle/>
          <a:p>
            <a:r>
              <a:rPr lang="en-US" dirty="0"/>
              <a:t>Sorting the dataset by ratings counts in descending order</a:t>
            </a:r>
          </a:p>
          <a:p>
            <a:r>
              <a:rPr lang="en-US" dirty="0"/>
              <a:t>Drop duplicates based on author and title </a:t>
            </a:r>
          </a:p>
          <a:p>
            <a:r>
              <a:rPr lang="en-US" dirty="0"/>
              <a:t>Keeps the first occurrence with the highest number of ratings</a:t>
            </a:r>
          </a:p>
        </p:txBody>
      </p:sp>
      <p:graphicFrame>
        <p:nvGraphicFramePr>
          <p:cNvPr id="4" name="Content Placeholder 3">
            <a:extLst>
              <a:ext uri="{FF2B5EF4-FFF2-40B4-BE49-F238E27FC236}">
                <a16:creationId xmlns:a16="http://schemas.microsoft.com/office/drawing/2014/main" id="{92C953B3-B875-0CE1-E06E-86FAD8687281}"/>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547341F9-F89A-B06A-9215-E3FB781CB88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52072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63808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Quality: Reducing the size of the dataset</a:t>
            </a: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2672552" y="1745104"/>
            <a:ext cx="6050824" cy="3111173"/>
          </a:xfrm>
        </p:spPr>
        <p:txBody>
          <a:bodyPr>
            <a:normAutofit/>
          </a:bodyPr>
          <a:lstStyle/>
          <a:p>
            <a:r>
              <a:rPr lang="en-US" sz="2400" dirty="0"/>
              <a:t>Limiting the dataset to the first 20000 books with a high rating count</a:t>
            </a:r>
          </a:p>
        </p:txBody>
      </p:sp>
      <p:graphicFrame>
        <p:nvGraphicFramePr>
          <p:cNvPr id="4" name="Content Placeholder 3">
            <a:extLst>
              <a:ext uri="{FF2B5EF4-FFF2-40B4-BE49-F238E27FC236}">
                <a16:creationId xmlns:a16="http://schemas.microsoft.com/office/drawing/2014/main" id="{92C953B3-B875-0CE1-E06E-86FAD8687281}"/>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duce Photo Size - Apps on Google Play">
            <a:extLst>
              <a:ext uri="{FF2B5EF4-FFF2-40B4-BE49-F238E27FC236}">
                <a16:creationId xmlns:a16="http://schemas.microsoft.com/office/drawing/2014/main" id="{F25BEB60-8423-DB3F-E9C8-043BEC5F8B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4337" y="4453128"/>
            <a:ext cx="1885950" cy="18859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6F68CED-E899-7A27-720E-63F49068809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41284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ECD1-6694-EFFC-7A63-ADB79BA275C7}"/>
              </a:ext>
            </a:extLst>
          </p:cNvPr>
          <p:cNvSpPr>
            <a:spLocks noGrp="1"/>
          </p:cNvSpPr>
          <p:nvPr>
            <p:ph type="title"/>
          </p:nvPr>
        </p:nvSpPr>
        <p:spPr>
          <a:xfrm>
            <a:off x="2611808" y="808057"/>
            <a:ext cx="4246192" cy="586990"/>
          </a:xfrm>
        </p:spPr>
        <p:txBody>
          <a:bodyPr>
            <a:normAutofit/>
          </a:bodyPr>
          <a:lstStyle/>
          <a:p>
            <a:pPr algn="l"/>
            <a:r>
              <a:rPr lang="en-US" sz="2000" dirty="0"/>
              <a:t>Cleaning the Genres Column</a:t>
            </a:r>
          </a:p>
        </p:txBody>
      </p:sp>
      <p:sp>
        <p:nvSpPr>
          <p:cNvPr id="3" name="Content Placeholder 2">
            <a:extLst>
              <a:ext uri="{FF2B5EF4-FFF2-40B4-BE49-F238E27FC236}">
                <a16:creationId xmlns:a16="http://schemas.microsoft.com/office/drawing/2014/main" id="{033A6668-3297-44F3-7266-6F40E4E0A1FE}"/>
              </a:ext>
            </a:extLst>
          </p:cNvPr>
          <p:cNvSpPr>
            <a:spLocks noGrp="1"/>
          </p:cNvSpPr>
          <p:nvPr>
            <p:ph idx="1"/>
          </p:nvPr>
        </p:nvSpPr>
        <p:spPr>
          <a:xfrm>
            <a:off x="2484841" y="1798645"/>
            <a:ext cx="7796540" cy="1582297"/>
          </a:xfrm>
        </p:spPr>
        <p:txBody>
          <a:bodyPr>
            <a:normAutofit/>
          </a:bodyPr>
          <a:lstStyle/>
          <a:p>
            <a:r>
              <a:rPr lang="en-US" sz="1800" dirty="0">
                <a:effectLst/>
              </a:rPr>
              <a:t>Remove space and make all text lowercase.</a:t>
            </a:r>
          </a:p>
          <a:p>
            <a:r>
              <a:rPr lang="en-US" sz="1800" dirty="0">
                <a:effectLst/>
              </a:rPr>
              <a:t>Stack the columns into a single column and count the frequencies</a:t>
            </a:r>
            <a:endParaRPr lang="en-US" sz="1800" dirty="0"/>
          </a:p>
        </p:txBody>
      </p:sp>
      <p:graphicFrame>
        <p:nvGraphicFramePr>
          <p:cNvPr id="4" name="Content Placeholder 3">
            <a:extLst>
              <a:ext uri="{FF2B5EF4-FFF2-40B4-BE49-F238E27FC236}">
                <a16:creationId xmlns:a16="http://schemas.microsoft.com/office/drawing/2014/main" id="{5AA15B0C-F2A1-8242-ED55-1ED039948109}"/>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8433E15-B999-BE14-C1DC-CAAFC542E8D1}"/>
              </a:ext>
            </a:extLst>
          </p:cNvPr>
          <p:cNvPicPr>
            <a:picLocks noChangeAspect="1"/>
          </p:cNvPicPr>
          <p:nvPr/>
        </p:nvPicPr>
        <p:blipFill>
          <a:blip r:embed="rId8"/>
          <a:stretch>
            <a:fillRect/>
          </a:stretch>
        </p:blipFill>
        <p:spPr>
          <a:xfrm>
            <a:off x="2354179" y="3608793"/>
            <a:ext cx="7772400" cy="2441150"/>
          </a:xfrm>
          <a:prstGeom prst="rect">
            <a:avLst/>
          </a:prstGeom>
        </p:spPr>
      </p:pic>
      <p:sp>
        <p:nvSpPr>
          <p:cNvPr id="5" name="Slide Number Placeholder 4">
            <a:extLst>
              <a:ext uri="{FF2B5EF4-FFF2-40B4-BE49-F238E27FC236}">
                <a16:creationId xmlns:a16="http://schemas.microsoft.com/office/drawing/2014/main" id="{2C43BE62-F71D-7B72-6F02-989EF1659892}"/>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74802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ECD1-6694-EFFC-7A63-ADB79BA275C7}"/>
              </a:ext>
            </a:extLst>
          </p:cNvPr>
          <p:cNvSpPr>
            <a:spLocks noGrp="1"/>
          </p:cNvSpPr>
          <p:nvPr>
            <p:ph type="title"/>
          </p:nvPr>
        </p:nvSpPr>
        <p:spPr>
          <a:xfrm>
            <a:off x="2611808" y="808057"/>
            <a:ext cx="4246192" cy="586990"/>
          </a:xfrm>
        </p:spPr>
        <p:txBody>
          <a:bodyPr>
            <a:normAutofit/>
          </a:bodyPr>
          <a:lstStyle/>
          <a:p>
            <a:pPr algn="l"/>
            <a:r>
              <a:rPr lang="en-US" sz="2000" dirty="0"/>
              <a:t>Cleaning the Genres Column</a:t>
            </a:r>
          </a:p>
        </p:txBody>
      </p:sp>
      <p:sp>
        <p:nvSpPr>
          <p:cNvPr id="3" name="Content Placeholder 2">
            <a:extLst>
              <a:ext uri="{FF2B5EF4-FFF2-40B4-BE49-F238E27FC236}">
                <a16:creationId xmlns:a16="http://schemas.microsoft.com/office/drawing/2014/main" id="{033A6668-3297-44F3-7266-6F40E4E0A1FE}"/>
              </a:ext>
            </a:extLst>
          </p:cNvPr>
          <p:cNvSpPr>
            <a:spLocks noGrp="1"/>
          </p:cNvSpPr>
          <p:nvPr>
            <p:ph idx="1"/>
          </p:nvPr>
        </p:nvSpPr>
        <p:spPr>
          <a:xfrm>
            <a:off x="2484841" y="1798645"/>
            <a:ext cx="7796540" cy="1582297"/>
          </a:xfrm>
        </p:spPr>
        <p:txBody>
          <a:bodyPr>
            <a:normAutofit/>
          </a:bodyPr>
          <a:lstStyle/>
          <a:p>
            <a:r>
              <a:rPr lang="en-US" sz="1800" dirty="0">
                <a:effectLst/>
              </a:rPr>
              <a:t>Remove space and make all text lowercase.</a:t>
            </a:r>
          </a:p>
          <a:p>
            <a:r>
              <a:rPr lang="en-US" sz="1800" dirty="0">
                <a:effectLst/>
              </a:rPr>
              <a:t>Stack the columns into a single column and count the frequencies</a:t>
            </a:r>
            <a:endParaRPr lang="en-US" sz="1800" dirty="0"/>
          </a:p>
        </p:txBody>
      </p:sp>
      <p:graphicFrame>
        <p:nvGraphicFramePr>
          <p:cNvPr id="4" name="Content Placeholder 3">
            <a:extLst>
              <a:ext uri="{FF2B5EF4-FFF2-40B4-BE49-F238E27FC236}">
                <a16:creationId xmlns:a16="http://schemas.microsoft.com/office/drawing/2014/main" id="{5AA15B0C-F2A1-8242-ED55-1ED039948109}"/>
              </a:ext>
            </a:extLst>
          </p:cNvPr>
          <p:cNvGraphicFramePr>
            <a:graphicFrameLocks/>
          </p:cNvGraphicFramePr>
          <p:nvPr>
            <p:extLst>
              <p:ext uri="{D42A27DB-BD31-4B8C-83A1-F6EECF244321}">
                <p14:modId xmlns:p14="http://schemas.microsoft.com/office/powerpoint/2010/main" val="2475350165"/>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8433E15-B999-BE14-C1DC-CAAFC542E8D1}"/>
              </a:ext>
            </a:extLst>
          </p:cNvPr>
          <p:cNvPicPr>
            <a:picLocks noChangeAspect="1"/>
          </p:cNvPicPr>
          <p:nvPr/>
        </p:nvPicPr>
        <p:blipFill>
          <a:blip r:embed="rId8"/>
          <a:stretch>
            <a:fillRect/>
          </a:stretch>
        </p:blipFill>
        <p:spPr>
          <a:xfrm>
            <a:off x="2354179" y="3608793"/>
            <a:ext cx="7772400" cy="2441150"/>
          </a:xfrm>
          <a:prstGeom prst="rect">
            <a:avLst/>
          </a:prstGeom>
        </p:spPr>
      </p:pic>
      <p:cxnSp>
        <p:nvCxnSpPr>
          <p:cNvPr id="8" name="Straight Connector 7">
            <a:extLst>
              <a:ext uri="{FF2B5EF4-FFF2-40B4-BE49-F238E27FC236}">
                <a16:creationId xmlns:a16="http://schemas.microsoft.com/office/drawing/2014/main" id="{96B4D7A9-4525-B38D-2A31-F0DE35D71A7F}"/>
              </a:ext>
            </a:extLst>
          </p:cNvPr>
          <p:cNvCxnSpPr>
            <a:cxnSpLocks/>
          </p:cNvCxnSpPr>
          <p:nvPr/>
        </p:nvCxnSpPr>
        <p:spPr>
          <a:xfrm>
            <a:off x="3320716" y="4302492"/>
            <a:ext cx="65451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7A75D82-6B56-7836-D357-8754FC55AAAD}"/>
              </a:ext>
            </a:extLst>
          </p:cNvPr>
          <p:cNvCxnSpPr>
            <a:cxnSpLocks/>
          </p:cNvCxnSpPr>
          <p:nvPr/>
        </p:nvCxnSpPr>
        <p:spPr>
          <a:xfrm>
            <a:off x="2686971" y="4302492"/>
            <a:ext cx="47011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7054EE7-3182-D064-3861-B78DEFD57683}"/>
              </a:ext>
            </a:extLst>
          </p:cNvPr>
          <p:cNvCxnSpPr>
            <a:cxnSpLocks/>
          </p:cNvCxnSpPr>
          <p:nvPr/>
        </p:nvCxnSpPr>
        <p:spPr>
          <a:xfrm>
            <a:off x="4118008" y="4281637"/>
            <a:ext cx="11951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865A002-AFE9-9A9D-9E86-DE316EF933C8}"/>
              </a:ext>
            </a:extLst>
          </p:cNvPr>
          <p:cNvCxnSpPr>
            <a:cxnSpLocks/>
          </p:cNvCxnSpPr>
          <p:nvPr/>
        </p:nvCxnSpPr>
        <p:spPr>
          <a:xfrm>
            <a:off x="3155483" y="5119035"/>
            <a:ext cx="65451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9FF580B-9246-591B-9440-FB15B65127CE}"/>
              </a:ext>
            </a:extLst>
          </p:cNvPr>
          <p:cNvCxnSpPr>
            <a:cxnSpLocks/>
          </p:cNvCxnSpPr>
          <p:nvPr/>
        </p:nvCxnSpPr>
        <p:spPr>
          <a:xfrm>
            <a:off x="3320716" y="4580021"/>
            <a:ext cx="65451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1C830F-9DD4-53BE-9481-483BF897ADC4}"/>
              </a:ext>
            </a:extLst>
          </p:cNvPr>
          <p:cNvCxnSpPr>
            <a:cxnSpLocks/>
          </p:cNvCxnSpPr>
          <p:nvPr/>
        </p:nvCxnSpPr>
        <p:spPr>
          <a:xfrm>
            <a:off x="5994934" y="5658050"/>
            <a:ext cx="65451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726EC9A-79B3-D90F-052A-B85EB6A8F935}"/>
              </a:ext>
            </a:extLst>
          </p:cNvPr>
          <p:cNvCxnSpPr>
            <a:cxnSpLocks/>
          </p:cNvCxnSpPr>
          <p:nvPr/>
        </p:nvCxnSpPr>
        <p:spPr>
          <a:xfrm>
            <a:off x="3975234" y="5127055"/>
            <a:ext cx="65451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A65DDCA7-2232-59A3-7E2E-DC02B8247644}"/>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1875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BECD1-6694-EFFC-7A63-ADB79BA275C7}"/>
              </a:ext>
            </a:extLst>
          </p:cNvPr>
          <p:cNvSpPr>
            <a:spLocks noGrp="1"/>
          </p:cNvSpPr>
          <p:nvPr>
            <p:ph type="title"/>
          </p:nvPr>
        </p:nvSpPr>
        <p:spPr>
          <a:xfrm>
            <a:off x="2611808" y="808057"/>
            <a:ext cx="4246192" cy="586990"/>
          </a:xfrm>
        </p:spPr>
        <p:txBody>
          <a:bodyPr>
            <a:normAutofit/>
          </a:bodyPr>
          <a:lstStyle/>
          <a:p>
            <a:pPr algn="l"/>
            <a:r>
              <a:rPr lang="en-US" sz="2000" dirty="0"/>
              <a:t>Data After Cleaning </a:t>
            </a:r>
          </a:p>
        </p:txBody>
      </p:sp>
      <p:graphicFrame>
        <p:nvGraphicFramePr>
          <p:cNvPr id="4" name="Content Placeholder 3">
            <a:extLst>
              <a:ext uri="{FF2B5EF4-FFF2-40B4-BE49-F238E27FC236}">
                <a16:creationId xmlns:a16="http://schemas.microsoft.com/office/drawing/2014/main" id="{5AA15B0C-F2A1-8242-ED55-1ED039948109}"/>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6FDD675-A2DD-F0C0-2F9B-3C0BD9CF5352}"/>
              </a:ext>
            </a:extLst>
          </p:cNvPr>
          <p:cNvSpPr txBox="1"/>
          <p:nvPr/>
        </p:nvSpPr>
        <p:spPr>
          <a:xfrm>
            <a:off x="2313431" y="2845405"/>
            <a:ext cx="3002281" cy="923330"/>
          </a:xfrm>
          <a:prstGeom prst="rect">
            <a:avLst/>
          </a:prstGeom>
          <a:noFill/>
        </p:spPr>
        <p:txBody>
          <a:bodyPr wrap="square" rtlCol="0">
            <a:spAutoFit/>
          </a:bodyPr>
          <a:lstStyle/>
          <a:p>
            <a:r>
              <a:rPr lang="en-US" dirty="0"/>
              <a:t>Kind: CSV</a:t>
            </a:r>
          </a:p>
          <a:p>
            <a:r>
              <a:rPr lang="en-US" dirty="0"/>
              <a:t>Size: 53.2 MB</a:t>
            </a:r>
          </a:p>
          <a:p>
            <a:r>
              <a:rPr lang="en-US" dirty="0"/>
              <a:t>Shape (20000, 11)</a:t>
            </a:r>
          </a:p>
        </p:txBody>
      </p:sp>
      <p:graphicFrame>
        <p:nvGraphicFramePr>
          <p:cNvPr id="7" name="Table 7">
            <a:extLst>
              <a:ext uri="{FF2B5EF4-FFF2-40B4-BE49-F238E27FC236}">
                <a16:creationId xmlns:a16="http://schemas.microsoft.com/office/drawing/2014/main" id="{19A411F4-B6B3-60C0-91E1-2218CF6C87E2}"/>
              </a:ext>
            </a:extLst>
          </p:cNvPr>
          <p:cNvGraphicFramePr>
            <a:graphicFrameLocks noGrp="1"/>
          </p:cNvGraphicFramePr>
          <p:nvPr>
            <p:extLst>
              <p:ext uri="{D42A27DB-BD31-4B8C-83A1-F6EECF244321}">
                <p14:modId xmlns:p14="http://schemas.microsoft.com/office/powerpoint/2010/main" val="1271324821"/>
              </p:ext>
            </p:extLst>
          </p:nvPr>
        </p:nvGraphicFramePr>
        <p:xfrm>
          <a:off x="6013702" y="1866900"/>
          <a:ext cx="3523490" cy="4892834"/>
        </p:xfrm>
        <a:graphic>
          <a:graphicData uri="http://schemas.openxmlformats.org/drawingml/2006/table">
            <a:tbl>
              <a:tblPr firstRow="1" bandRow="1">
                <a:tableStyleId>{93296810-A885-4BE3-A3E7-6D5BEEA58F35}</a:tableStyleId>
              </a:tblPr>
              <a:tblGrid>
                <a:gridCol w="1761745">
                  <a:extLst>
                    <a:ext uri="{9D8B030D-6E8A-4147-A177-3AD203B41FA5}">
                      <a16:colId xmlns:a16="http://schemas.microsoft.com/office/drawing/2014/main" val="3690191754"/>
                    </a:ext>
                  </a:extLst>
                </a:gridCol>
                <a:gridCol w="1761745">
                  <a:extLst>
                    <a:ext uri="{9D8B030D-6E8A-4147-A177-3AD203B41FA5}">
                      <a16:colId xmlns:a16="http://schemas.microsoft.com/office/drawing/2014/main" val="2739719676"/>
                    </a:ext>
                  </a:extLst>
                </a:gridCol>
              </a:tblGrid>
              <a:tr h="595154">
                <a:tc>
                  <a:txBody>
                    <a:bodyPr/>
                    <a:lstStyle/>
                    <a:p>
                      <a:r>
                        <a:rPr lang="en-US" dirty="0"/>
                        <a:t>Columns</a:t>
                      </a:r>
                    </a:p>
                  </a:txBody>
                  <a:tcPr/>
                </a:tc>
                <a:tc>
                  <a:txBody>
                    <a:bodyPr/>
                    <a:lstStyle/>
                    <a:p>
                      <a:r>
                        <a:rPr lang="en-US" dirty="0"/>
                        <a:t>Number of Missing </a:t>
                      </a:r>
                    </a:p>
                  </a:txBody>
                  <a:tcPr/>
                </a:tc>
                <a:extLst>
                  <a:ext uri="{0D108BD9-81ED-4DB2-BD59-A6C34878D82A}">
                    <a16:rowId xmlns:a16="http://schemas.microsoft.com/office/drawing/2014/main" val="3657589429"/>
                  </a:ext>
                </a:extLst>
              </a:tr>
              <a:tr h="344418">
                <a:tc>
                  <a:txBody>
                    <a:bodyPr/>
                    <a:lstStyle/>
                    <a:p>
                      <a:r>
                        <a:rPr lang="en-US" dirty="0" err="1"/>
                        <a:t>book_id</a:t>
                      </a:r>
                      <a:endParaRPr lang="en-US" dirty="0"/>
                    </a:p>
                  </a:txBody>
                  <a:tcPr/>
                </a:tc>
                <a:tc>
                  <a:txBody>
                    <a:bodyPr/>
                    <a:lstStyle/>
                    <a:p>
                      <a:r>
                        <a:rPr lang="en-US" dirty="0"/>
                        <a:t>0</a:t>
                      </a:r>
                    </a:p>
                  </a:txBody>
                  <a:tcPr/>
                </a:tc>
                <a:extLst>
                  <a:ext uri="{0D108BD9-81ED-4DB2-BD59-A6C34878D82A}">
                    <a16:rowId xmlns:a16="http://schemas.microsoft.com/office/drawing/2014/main" val="2758124030"/>
                  </a:ext>
                </a:extLst>
              </a:tr>
              <a:tr h="344418">
                <a:tc>
                  <a:txBody>
                    <a:bodyPr/>
                    <a:lstStyle/>
                    <a:p>
                      <a:r>
                        <a:rPr lang="en-US" dirty="0" err="1"/>
                        <a:t>author_id</a:t>
                      </a:r>
                      <a:endParaRPr lang="en-US" dirty="0"/>
                    </a:p>
                  </a:txBody>
                  <a:tcPr/>
                </a:tc>
                <a:tc>
                  <a:txBody>
                    <a:bodyPr/>
                    <a:lstStyle/>
                    <a:p>
                      <a:r>
                        <a:rPr lang="en-US" dirty="0"/>
                        <a:t>0</a:t>
                      </a:r>
                    </a:p>
                  </a:txBody>
                  <a:tcPr/>
                </a:tc>
                <a:extLst>
                  <a:ext uri="{0D108BD9-81ED-4DB2-BD59-A6C34878D82A}">
                    <a16:rowId xmlns:a16="http://schemas.microsoft.com/office/drawing/2014/main" val="1740738525"/>
                  </a:ext>
                </a:extLst>
              </a:tr>
              <a:tr h="344418">
                <a:tc>
                  <a:txBody>
                    <a:bodyPr/>
                    <a:lstStyle/>
                    <a:p>
                      <a:r>
                        <a:rPr lang="en-US" dirty="0"/>
                        <a:t>authors</a:t>
                      </a:r>
                    </a:p>
                  </a:txBody>
                  <a:tcPr/>
                </a:tc>
                <a:tc>
                  <a:txBody>
                    <a:bodyPr/>
                    <a:lstStyle/>
                    <a:p>
                      <a:r>
                        <a:rPr lang="en-US" dirty="0"/>
                        <a:t>0</a:t>
                      </a:r>
                    </a:p>
                  </a:txBody>
                  <a:tcPr/>
                </a:tc>
                <a:extLst>
                  <a:ext uri="{0D108BD9-81ED-4DB2-BD59-A6C34878D82A}">
                    <a16:rowId xmlns:a16="http://schemas.microsoft.com/office/drawing/2014/main" val="2896413499"/>
                  </a:ext>
                </a:extLst>
              </a:tr>
              <a:tr h="344418">
                <a:tc>
                  <a:txBody>
                    <a:bodyPr/>
                    <a:lstStyle/>
                    <a:p>
                      <a:r>
                        <a:rPr lang="en-US" dirty="0"/>
                        <a:t>title</a:t>
                      </a:r>
                    </a:p>
                  </a:txBody>
                  <a:tcPr/>
                </a:tc>
                <a:tc>
                  <a:txBody>
                    <a:bodyPr/>
                    <a:lstStyle/>
                    <a:p>
                      <a:r>
                        <a:rPr lang="en-US" dirty="0"/>
                        <a:t>0</a:t>
                      </a:r>
                    </a:p>
                  </a:txBody>
                  <a:tcPr/>
                </a:tc>
                <a:extLst>
                  <a:ext uri="{0D108BD9-81ED-4DB2-BD59-A6C34878D82A}">
                    <a16:rowId xmlns:a16="http://schemas.microsoft.com/office/drawing/2014/main" val="2620806800"/>
                  </a:ext>
                </a:extLst>
              </a:tr>
              <a:tr h="344418">
                <a:tc>
                  <a:txBody>
                    <a:bodyPr/>
                    <a:lstStyle/>
                    <a:p>
                      <a:r>
                        <a:rPr lang="en-US" dirty="0"/>
                        <a:t>description</a:t>
                      </a:r>
                    </a:p>
                  </a:txBody>
                  <a:tcPr/>
                </a:tc>
                <a:tc>
                  <a:txBody>
                    <a:bodyPr/>
                    <a:lstStyle/>
                    <a:p>
                      <a:r>
                        <a:rPr lang="en-US" dirty="0"/>
                        <a:t>0</a:t>
                      </a:r>
                    </a:p>
                  </a:txBody>
                  <a:tcPr/>
                </a:tc>
                <a:extLst>
                  <a:ext uri="{0D108BD9-81ED-4DB2-BD59-A6C34878D82A}">
                    <a16:rowId xmlns:a16="http://schemas.microsoft.com/office/drawing/2014/main" val="342587145"/>
                  </a:ext>
                </a:extLst>
              </a:tr>
              <a:tr h="344418">
                <a:tc>
                  <a:txBody>
                    <a:bodyPr/>
                    <a:lstStyle/>
                    <a:p>
                      <a:r>
                        <a:rPr lang="en-US" dirty="0"/>
                        <a:t>publisher</a:t>
                      </a:r>
                    </a:p>
                  </a:txBody>
                  <a:tcPr/>
                </a:tc>
                <a:tc>
                  <a:txBody>
                    <a:bodyPr/>
                    <a:lstStyle/>
                    <a:p>
                      <a:r>
                        <a:rPr lang="en-US" dirty="0"/>
                        <a:t>0</a:t>
                      </a:r>
                    </a:p>
                  </a:txBody>
                  <a:tcPr/>
                </a:tc>
                <a:extLst>
                  <a:ext uri="{0D108BD9-81ED-4DB2-BD59-A6C34878D82A}">
                    <a16:rowId xmlns:a16="http://schemas.microsoft.com/office/drawing/2014/main" val="2038123133"/>
                  </a:ext>
                </a:extLst>
              </a:tr>
              <a:tr h="344418">
                <a:tc>
                  <a:txBody>
                    <a:bodyPr/>
                    <a:lstStyle/>
                    <a:p>
                      <a:r>
                        <a:rPr lang="en-US" dirty="0" err="1"/>
                        <a:t>avg_ratings</a:t>
                      </a:r>
                      <a:endParaRPr lang="en-US" dirty="0"/>
                    </a:p>
                  </a:txBody>
                  <a:tcPr/>
                </a:tc>
                <a:tc>
                  <a:txBody>
                    <a:bodyPr/>
                    <a:lstStyle/>
                    <a:p>
                      <a:r>
                        <a:rPr lang="en-US" dirty="0"/>
                        <a:t>0</a:t>
                      </a:r>
                    </a:p>
                  </a:txBody>
                  <a:tcPr/>
                </a:tc>
                <a:extLst>
                  <a:ext uri="{0D108BD9-81ED-4DB2-BD59-A6C34878D82A}">
                    <a16:rowId xmlns:a16="http://schemas.microsoft.com/office/drawing/2014/main" val="3075940676"/>
                  </a:ext>
                </a:extLst>
              </a:tr>
              <a:tr h="344418">
                <a:tc>
                  <a:txBody>
                    <a:bodyPr/>
                    <a:lstStyle/>
                    <a:p>
                      <a:r>
                        <a:rPr lang="en-US" dirty="0" err="1"/>
                        <a:t>rating_count</a:t>
                      </a:r>
                      <a:endParaRPr lang="en-US" dirty="0"/>
                    </a:p>
                  </a:txBody>
                  <a:tcPr/>
                </a:tc>
                <a:tc>
                  <a:txBody>
                    <a:bodyPr/>
                    <a:lstStyle/>
                    <a:p>
                      <a:r>
                        <a:rPr lang="en-US" dirty="0"/>
                        <a:t>0</a:t>
                      </a:r>
                    </a:p>
                  </a:txBody>
                  <a:tcPr/>
                </a:tc>
                <a:extLst>
                  <a:ext uri="{0D108BD9-81ED-4DB2-BD59-A6C34878D82A}">
                    <a16:rowId xmlns:a16="http://schemas.microsoft.com/office/drawing/2014/main" val="3802086916"/>
                  </a:ext>
                </a:extLst>
              </a:tr>
              <a:tr h="344418">
                <a:tc>
                  <a:txBody>
                    <a:bodyPr/>
                    <a:lstStyle/>
                    <a:p>
                      <a:r>
                        <a:rPr lang="en-US" dirty="0" err="1"/>
                        <a:t>num_pages</a:t>
                      </a:r>
                      <a:endParaRPr lang="en-US" dirty="0"/>
                    </a:p>
                  </a:txBody>
                  <a:tcPr/>
                </a:tc>
                <a:tc>
                  <a:txBody>
                    <a:bodyPr/>
                    <a:lstStyle/>
                    <a:p>
                      <a:r>
                        <a:rPr lang="en-US" dirty="0"/>
                        <a:t>0</a:t>
                      </a:r>
                    </a:p>
                  </a:txBody>
                  <a:tcPr/>
                </a:tc>
                <a:extLst>
                  <a:ext uri="{0D108BD9-81ED-4DB2-BD59-A6C34878D82A}">
                    <a16:rowId xmlns:a16="http://schemas.microsoft.com/office/drawing/2014/main" val="1804281725"/>
                  </a:ext>
                </a:extLst>
              </a:tr>
              <a:tr h="344418">
                <a:tc>
                  <a:txBody>
                    <a:bodyPr/>
                    <a:lstStyle/>
                    <a:p>
                      <a:r>
                        <a:rPr lang="en-US" dirty="0" err="1"/>
                        <a:t>pub_year</a:t>
                      </a:r>
                      <a:endParaRPr lang="en-US" dirty="0"/>
                    </a:p>
                  </a:txBody>
                  <a:tcPr/>
                </a:tc>
                <a:tc>
                  <a:txBody>
                    <a:bodyPr/>
                    <a:lstStyle/>
                    <a:p>
                      <a:r>
                        <a:rPr lang="en-US" dirty="0"/>
                        <a:t>0</a:t>
                      </a:r>
                    </a:p>
                  </a:txBody>
                  <a:tcPr/>
                </a:tc>
                <a:extLst>
                  <a:ext uri="{0D108BD9-81ED-4DB2-BD59-A6C34878D82A}">
                    <a16:rowId xmlns:a16="http://schemas.microsoft.com/office/drawing/2014/main" val="316698620"/>
                  </a:ext>
                </a:extLst>
              </a:tr>
              <a:tr h="595154">
                <a:tc>
                  <a:txBody>
                    <a:bodyPr/>
                    <a:lstStyle/>
                    <a:p>
                      <a:r>
                        <a:rPr lang="en-US" dirty="0" err="1"/>
                        <a:t>simillar_books</a:t>
                      </a:r>
                      <a:endParaRPr lang="en-US" dirty="0"/>
                    </a:p>
                  </a:txBody>
                  <a:tcPr/>
                </a:tc>
                <a:tc>
                  <a:txBody>
                    <a:bodyPr/>
                    <a:lstStyle/>
                    <a:p>
                      <a:r>
                        <a:rPr lang="en-US" dirty="0"/>
                        <a:t>0</a:t>
                      </a:r>
                    </a:p>
                  </a:txBody>
                  <a:tcPr/>
                </a:tc>
                <a:extLst>
                  <a:ext uri="{0D108BD9-81ED-4DB2-BD59-A6C34878D82A}">
                    <a16:rowId xmlns:a16="http://schemas.microsoft.com/office/drawing/2014/main" val="2553280707"/>
                  </a:ext>
                </a:extLst>
              </a:tr>
            </a:tbl>
          </a:graphicData>
        </a:graphic>
      </p:graphicFrame>
      <p:sp>
        <p:nvSpPr>
          <p:cNvPr id="8" name="Slide Number Placeholder 7">
            <a:extLst>
              <a:ext uri="{FF2B5EF4-FFF2-40B4-BE49-F238E27FC236}">
                <a16:creationId xmlns:a16="http://schemas.microsoft.com/office/drawing/2014/main" id="{F9A6FEBF-B96B-2714-C30E-34D732AD981A}"/>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79357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412843" y="827376"/>
            <a:ext cx="3252164" cy="328169"/>
          </a:xfrm>
          <a:prstGeom prst="rect">
            <a:avLst/>
          </a:prstGeom>
          <a:noFill/>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Most Rated Books</a:t>
            </a:r>
            <a:endParaRPr lang="en-US" sz="2000" dirty="0">
              <a:latin typeface="+mn-lt"/>
            </a:endParaRP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2050" name="Picture 2">
            <a:extLst>
              <a:ext uri="{FF2B5EF4-FFF2-40B4-BE49-F238E27FC236}">
                <a16:creationId xmlns:a16="http://schemas.microsoft.com/office/drawing/2014/main" id="{BAC83EFC-5232-1675-B36E-28BCC23F94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3677" y="1588474"/>
            <a:ext cx="9624646" cy="4925112"/>
          </a:xfrm>
          <a:prstGeom prst="rect">
            <a:avLst/>
          </a:prstGeom>
          <a:solidFill>
            <a:schemeClr val="tx1"/>
          </a:solidFill>
        </p:spPr>
      </p:pic>
      <p:sp>
        <p:nvSpPr>
          <p:cNvPr id="3" name="Slide Number Placeholder 2">
            <a:extLst>
              <a:ext uri="{FF2B5EF4-FFF2-40B4-BE49-F238E27FC236}">
                <a16:creationId xmlns:a16="http://schemas.microsoft.com/office/drawing/2014/main" id="{894C0831-3071-1D3E-FB8E-2C500D3A27A0}"/>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4074634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3713557"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Authors with Most Books</a:t>
            </a:r>
            <a:endParaRPr lang="en-US" sz="2000" dirty="0">
              <a:latin typeface="+mn-lt"/>
            </a:endParaRP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3074" name="Picture 2">
            <a:extLst>
              <a:ext uri="{FF2B5EF4-FFF2-40B4-BE49-F238E27FC236}">
                <a16:creationId xmlns:a16="http://schemas.microsoft.com/office/drawing/2014/main" id="{90AC9887-F2FC-8026-D22D-B44ECA4F9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752" y="1724401"/>
            <a:ext cx="7678493" cy="4850993"/>
          </a:xfrm>
          <a:prstGeom prst="rect">
            <a:avLst/>
          </a:prstGeom>
          <a:solidFill>
            <a:schemeClr val="tx1"/>
          </a:solidFill>
        </p:spPr>
      </p:pic>
      <p:sp>
        <p:nvSpPr>
          <p:cNvPr id="3" name="Slide Number Placeholder 2">
            <a:extLst>
              <a:ext uri="{FF2B5EF4-FFF2-40B4-BE49-F238E27FC236}">
                <a16:creationId xmlns:a16="http://schemas.microsoft.com/office/drawing/2014/main" id="{5DBDC1F1-6B72-153A-61DC-EFA98856396E}"/>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16064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FA072-D541-4EE8-9DC6-513AAB2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BD4AA0B-889E-42F1-8C61-06B5909880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27A27B9E-2573-4972-8BC6-6FC372B9F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2684A4E-2FEB-456B-BFC9-4FEA3CCD5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B40A9-8399-D147-1D0C-ABDDA7710299}"/>
              </a:ext>
            </a:extLst>
          </p:cNvPr>
          <p:cNvSpPr>
            <a:spLocks noGrp="1"/>
          </p:cNvSpPr>
          <p:nvPr>
            <p:ph type="title"/>
          </p:nvPr>
        </p:nvSpPr>
        <p:spPr>
          <a:xfrm>
            <a:off x="1808936" y="2811270"/>
            <a:ext cx="3473753" cy="1770045"/>
          </a:xfrm>
        </p:spPr>
        <p:txBody>
          <a:bodyPr>
            <a:normAutofit/>
          </a:bodyPr>
          <a:lstStyle/>
          <a:p>
            <a:pPr algn="l"/>
            <a:r>
              <a:rPr lang="en-US" dirty="0"/>
              <a:t>Data Science Method </a:t>
            </a:r>
          </a:p>
        </p:txBody>
      </p:sp>
      <p:graphicFrame>
        <p:nvGraphicFramePr>
          <p:cNvPr id="4" name="Content Placeholder 3">
            <a:extLst>
              <a:ext uri="{FF2B5EF4-FFF2-40B4-BE49-F238E27FC236}">
                <a16:creationId xmlns:a16="http://schemas.microsoft.com/office/drawing/2014/main" id="{9FDB0395-4E25-42FD-1CDB-540DF8B92790}"/>
              </a:ext>
            </a:extLst>
          </p:cNvPr>
          <p:cNvGraphicFramePr>
            <a:graphicFrameLocks noGrp="1"/>
          </p:cNvGraphicFramePr>
          <p:nvPr>
            <p:ph idx="1"/>
            <p:extLst>
              <p:ext uri="{D42A27DB-BD31-4B8C-83A1-F6EECF244321}">
                <p14:modId xmlns:p14="http://schemas.microsoft.com/office/powerpoint/2010/main" val="2997113176"/>
              </p:ext>
            </p:extLst>
          </p:nvPr>
        </p:nvGraphicFramePr>
        <p:xfrm>
          <a:off x="6280264" y="550974"/>
          <a:ext cx="5295778" cy="5727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69AA9453-4CA2-2F60-7C0B-B4275F4C370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9445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3713557"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Highly Rated Authors</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4098" name="Picture 2">
            <a:extLst>
              <a:ext uri="{FF2B5EF4-FFF2-40B4-BE49-F238E27FC236}">
                <a16:creationId xmlns:a16="http://schemas.microsoft.com/office/drawing/2014/main" id="{61A7E9EE-E365-C63E-B449-65006AA14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5984" y="1419601"/>
            <a:ext cx="8302747" cy="5067514"/>
          </a:xfrm>
          <a:prstGeom prst="rect">
            <a:avLst/>
          </a:prstGeom>
          <a:solidFill>
            <a:schemeClr val="tx1"/>
          </a:solidFill>
        </p:spPr>
      </p:pic>
      <p:sp>
        <p:nvSpPr>
          <p:cNvPr id="3" name="Slide Number Placeholder 2">
            <a:extLst>
              <a:ext uri="{FF2B5EF4-FFF2-40B4-BE49-F238E27FC236}">
                <a16:creationId xmlns:a16="http://schemas.microsoft.com/office/drawing/2014/main" id="{BCE5E90D-E797-3376-452F-CC16323DACD3}"/>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86404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3713557"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Average Rating Plot</a:t>
            </a:r>
          </a:p>
        </p:txBody>
      </p:sp>
      <p:pic>
        <p:nvPicPr>
          <p:cNvPr id="5124" name="Picture 4">
            <a:extLst>
              <a:ext uri="{FF2B5EF4-FFF2-40B4-BE49-F238E27FC236}">
                <a16:creationId xmlns:a16="http://schemas.microsoft.com/office/drawing/2014/main" id="{868992F1-B358-2BE3-E9B8-4C6EC43909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1894" y="1389482"/>
            <a:ext cx="5504229" cy="5323096"/>
          </a:xfrm>
          <a:prstGeom prst="rect">
            <a:avLst/>
          </a:prstGeom>
          <a:solidFill>
            <a:schemeClr val="tx1"/>
          </a:solidFill>
        </p:spPr>
      </p:pic>
      <p:sp>
        <p:nvSpPr>
          <p:cNvPr id="3" name="Slide Number Placeholder 2">
            <a:extLst>
              <a:ext uri="{FF2B5EF4-FFF2-40B4-BE49-F238E27FC236}">
                <a16:creationId xmlns:a16="http://schemas.microsoft.com/office/drawing/2014/main" id="{5DCB9DF5-5524-73A1-A38B-F2D24C49DF3D}"/>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41557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163681" cy="573321"/>
          </a:xfrm>
          <a:prstGeom prst="rect">
            <a:avLst/>
          </a:prstGeom>
          <a:noFill/>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Correlation between Number of Pages and Ratings</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6150" name="Picture 6">
            <a:extLst>
              <a:ext uri="{FF2B5EF4-FFF2-40B4-BE49-F238E27FC236}">
                <a16:creationId xmlns:a16="http://schemas.microsoft.com/office/drawing/2014/main" id="{C9790C04-72DE-30C5-DD0B-4C0A90C96A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8038" y="1499931"/>
            <a:ext cx="5018454" cy="4902821"/>
          </a:xfrm>
          <a:prstGeom prst="rect">
            <a:avLst/>
          </a:prstGeom>
          <a:solidFill>
            <a:schemeClr val="tx1"/>
          </a:solidFill>
        </p:spPr>
      </p:pic>
      <p:sp>
        <p:nvSpPr>
          <p:cNvPr id="3" name="Slide Number Placeholder 2">
            <a:extLst>
              <a:ext uri="{FF2B5EF4-FFF2-40B4-BE49-F238E27FC236}">
                <a16:creationId xmlns:a16="http://schemas.microsoft.com/office/drawing/2014/main" id="{C8CE45EA-099F-021B-0CB3-22964E8C8847}"/>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972781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Correlation between Number of Ratings and Average Rating</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7170" name="Picture 2">
            <a:extLst>
              <a:ext uri="{FF2B5EF4-FFF2-40B4-BE49-F238E27FC236}">
                <a16:creationId xmlns:a16="http://schemas.microsoft.com/office/drawing/2014/main" id="{BBA9FBFF-BA6A-B328-357F-CB1F2F74CE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6990" y="1537076"/>
            <a:ext cx="4704862" cy="4795340"/>
          </a:xfrm>
          <a:prstGeom prst="rect">
            <a:avLst/>
          </a:prstGeom>
          <a:solidFill>
            <a:schemeClr val="tx1"/>
          </a:solidFill>
        </p:spPr>
      </p:pic>
      <p:sp>
        <p:nvSpPr>
          <p:cNvPr id="3" name="Slide Number Placeholder 2">
            <a:extLst>
              <a:ext uri="{FF2B5EF4-FFF2-40B4-BE49-F238E27FC236}">
                <a16:creationId xmlns:a16="http://schemas.microsoft.com/office/drawing/2014/main" id="{3344614C-12F3-3A56-9B3E-42413274257F}"/>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209364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1980090"/>
          </a:xfrm>
          <a:prstGeom prst="rect">
            <a:avLst/>
          </a:prstGeom>
          <a:noFill/>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600" b="1" i="0" dirty="0">
                <a:effectLst/>
                <a:latin typeface="Helvetica Neue" panose="02000503000000020004" pitchFamily="2" charset="0"/>
              </a:rPr>
              <a:t>Using Natural Language Processing (NLP) to Cluster the </a:t>
            </a:r>
            <a:r>
              <a:rPr lang="en-US" sz="3600" b="1" dirty="0">
                <a:latin typeface="Helvetica Neue" panose="02000503000000020004" pitchFamily="2" charset="0"/>
              </a:rPr>
              <a:t>B</a:t>
            </a:r>
            <a:r>
              <a:rPr lang="en-US" sz="3600" b="1" i="0" dirty="0">
                <a:effectLst/>
                <a:latin typeface="Helvetica Neue" panose="02000503000000020004" pitchFamily="2" charset="0"/>
              </a:rPr>
              <a:t>ooks </a:t>
            </a:r>
            <a:r>
              <a:rPr lang="en-US" sz="3600" b="1" dirty="0">
                <a:latin typeface="Helvetica Neue" panose="02000503000000020004" pitchFamily="2" charset="0"/>
              </a:rPr>
              <a:t>B</a:t>
            </a:r>
            <a:r>
              <a:rPr lang="en-US" sz="3600" b="1" i="0" dirty="0">
                <a:effectLst/>
                <a:latin typeface="Helvetica Neue" panose="02000503000000020004" pitchFamily="2" charset="0"/>
              </a:rPr>
              <a:t>ased on the Description</a:t>
            </a:r>
          </a:p>
        </p:txBody>
      </p:sp>
      <p:sp>
        <p:nvSpPr>
          <p:cNvPr id="2" name="Slide Number Placeholder 1">
            <a:extLst>
              <a:ext uri="{FF2B5EF4-FFF2-40B4-BE49-F238E27FC236}">
                <a16:creationId xmlns:a16="http://schemas.microsoft.com/office/drawing/2014/main" id="{01E194C2-FD44-C091-9067-1F32B6BEF5D6}"/>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90759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Helvetica Neue" panose="02000503000000020004" pitchFamily="2" charset="0"/>
              </a:rPr>
              <a:t>Step 1: Text Processing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382442" y="1724401"/>
            <a:ext cx="7796540" cy="3997828"/>
          </a:xfrm>
        </p:spPr>
        <p:txBody>
          <a:bodyPr/>
          <a:lstStyle/>
          <a:p>
            <a:pPr algn="l"/>
            <a:r>
              <a:rPr lang="en-US" b="0" i="0" dirty="0">
                <a:effectLst/>
                <a:latin typeface="Helvetica Neue" panose="02000503000000020004" pitchFamily="2" charset="0"/>
              </a:rPr>
              <a:t>Tokenization: The text in the description column must be parsed and transformed into a list of lowercase words.</a:t>
            </a:r>
          </a:p>
          <a:p>
            <a:pPr algn="l"/>
            <a:r>
              <a:rPr lang="en-US" b="0" i="0" dirty="0">
                <a:effectLst/>
                <a:latin typeface="Helvetica Neue" panose="02000503000000020004" pitchFamily="2" charset="0"/>
              </a:rPr>
              <a:t>Remove special characters and punctuation</a:t>
            </a:r>
          </a:p>
          <a:p>
            <a:pPr algn="l"/>
            <a:r>
              <a:rPr lang="en-US" b="0" i="0" dirty="0">
                <a:effectLst/>
                <a:latin typeface="Helvetica Neue" panose="02000503000000020004" pitchFamily="2" charset="0"/>
              </a:rPr>
              <a:t>Remove “stop words”: Commonly used words without any specific connotation (e.g., "</a:t>
            </a:r>
            <a:r>
              <a:rPr lang="en-US" b="0" i="0" dirty="0" err="1">
                <a:effectLst/>
                <a:latin typeface="Helvetica Neue" panose="02000503000000020004" pitchFamily="2" charset="0"/>
              </a:rPr>
              <a:t>the","a</a:t>
            </a:r>
            <a:r>
              <a:rPr lang="en-US" b="0" i="0" dirty="0">
                <a:effectLst/>
                <a:latin typeface="Helvetica Neue" panose="02000503000000020004" pitchFamily="2" charset="0"/>
              </a:rPr>
              <a:t>", "an", "in")</a:t>
            </a:r>
          </a:p>
          <a:p>
            <a:pPr algn="l"/>
            <a:r>
              <a:rPr lang="en-US" dirty="0">
                <a:latin typeface="Helvetica Neue" panose="02000503000000020004" pitchFamily="2" charset="0"/>
              </a:rPr>
              <a:t>Remove extra space and short tokens</a:t>
            </a:r>
            <a:endParaRPr lang="en-US" b="0" i="0" dirty="0">
              <a:effectLst/>
              <a:latin typeface="Helvetica Neue" panose="02000503000000020004" pitchFamily="2" charset="0"/>
            </a:endParaRPr>
          </a:p>
          <a:p>
            <a:pPr algn="l"/>
            <a:r>
              <a:rPr lang="en-US" b="0" i="0" dirty="0">
                <a:effectLst/>
                <a:latin typeface="Helvetica Neue" panose="02000503000000020004" pitchFamily="2" charset="0"/>
              </a:rPr>
              <a:t>Use Natural Language Toolkit (NLTK) and Regular Expressions (</a:t>
            </a:r>
            <a:r>
              <a:rPr lang="en-US" b="0" i="0" dirty="0" err="1">
                <a:effectLst/>
                <a:latin typeface="Helvetica Neue" panose="02000503000000020004" pitchFamily="2" charset="0"/>
              </a:rPr>
              <a:t>RegEx</a:t>
            </a:r>
            <a:r>
              <a:rPr lang="en-US" b="0" i="0" dirty="0">
                <a:effectLst/>
                <a:latin typeface="Helvetica Neue" panose="02000503000000020004" pitchFamily="2" charset="0"/>
              </a:rPr>
              <a:t>) to clean up and tokenize our text.</a:t>
            </a:r>
          </a:p>
          <a:p>
            <a:pPr marL="0" indent="0">
              <a:buNone/>
            </a:pPr>
            <a:endParaRPr lang="en-US" dirty="0"/>
          </a:p>
        </p:txBody>
      </p:sp>
      <p:sp>
        <p:nvSpPr>
          <p:cNvPr id="3" name="Slide Number Placeholder 2">
            <a:extLst>
              <a:ext uri="{FF2B5EF4-FFF2-40B4-BE49-F238E27FC236}">
                <a16:creationId xmlns:a16="http://schemas.microsoft.com/office/drawing/2014/main" id="{CBF119DB-2FB7-83FA-121D-3347FA465677}"/>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3890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2: Word Embedding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157046" y="2052116"/>
            <a:ext cx="8413093" cy="3997828"/>
          </a:xfrm>
        </p:spPr>
        <p:txBody>
          <a:bodyPr>
            <a:normAutofit fontScale="92500" lnSpcReduction="20000"/>
          </a:bodyPr>
          <a:lstStyle/>
          <a:p>
            <a:pPr algn="l"/>
            <a:r>
              <a:rPr lang="en-US" sz="2400" b="1" i="0" dirty="0">
                <a:effectLst/>
                <a:latin typeface="Helvetica Neue" panose="02000503000000020004" pitchFamily="2" charset="0"/>
              </a:rPr>
              <a:t>Use Global Vectors for Word Representation (</a:t>
            </a:r>
            <a:r>
              <a:rPr lang="en-US" sz="2400" b="1" i="0" dirty="0" err="1">
                <a:effectLst/>
                <a:latin typeface="Helvetica Neue" panose="02000503000000020004" pitchFamily="2" charset="0"/>
              </a:rPr>
              <a:t>GloVe</a:t>
            </a:r>
            <a:r>
              <a:rPr lang="en-US" sz="2400" b="1" i="0" dirty="0">
                <a:effectLst/>
                <a:latin typeface="Helvetica Neue" panose="02000503000000020004" pitchFamily="2" charset="0"/>
              </a:rPr>
              <a:t>)</a:t>
            </a:r>
            <a:endParaRPr lang="en-US" sz="2400" dirty="0">
              <a:latin typeface="Helvetica Neue" panose="02000503000000020004" pitchFamily="2" charset="0"/>
            </a:endParaRPr>
          </a:p>
          <a:p>
            <a:pPr lvl="1"/>
            <a:r>
              <a:rPr lang="en-US" sz="2200" b="0" i="0" dirty="0">
                <a:effectLst/>
                <a:latin typeface="Helvetica Neue" panose="02000503000000020004" pitchFamily="2" charset="0"/>
              </a:rPr>
              <a:t>A word2vec model that is to say an unsupervised learning algorithm for obtaining vector representations for words. It allows you to take any corpus of text and transform each word into a position in high-dimensional space.</a:t>
            </a:r>
          </a:p>
          <a:p>
            <a:pPr algn="l"/>
            <a:r>
              <a:rPr lang="en-US" sz="2400" b="1" i="0" dirty="0">
                <a:effectLst/>
                <a:latin typeface="Helvetica Neue" panose="02000503000000020004" pitchFamily="2" charset="0"/>
              </a:rPr>
              <a:t>Download a pre-trained model that was trained on a broader corpus</a:t>
            </a:r>
            <a:r>
              <a:rPr lang="en-US" sz="2400" dirty="0">
                <a:latin typeface="Helvetica Neue" panose="02000503000000020004" pitchFamily="2" charset="0"/>
              </a:rPr>
              <a:t>(</a:t>
            </a:r>
            <a:r>
              <a:rPr lang="en-US" sz="2400" b="0" i="0" dirty="0">
                <a:effectLst/>
                <a:latin typeface="Helvetica Neue" panose="02000503000000020004" pitchFamily="2" charset="0"/>
              </a:rPr>
              <a:t>Wikipedia</a:t>
            </a:r>
            <a:r>
              <a:rPr lang="en-US" sz="2400" dirty="0">
                <a:latin typeface="Helvetica Neue" panose="02000503000000020004" pitchFamily="2" charset="0"/>
              </a:rPr>
              <a:t>)</a:t>
            </a:r>
            <a:endParaRPr lang="en-US" sz="2400" b="0" i="0" dirty="0">
              <a:effectLst/>
              <a:latin typeface="Helvetica Neue" panose="02000503000000020004" pitchFamily="2" charset="0"/>
            </a:endParaRPr>
          </a:p>
          <a:p>
            <a:pPr lvl="1"/>
            <a:r>
              <a:rPr lang="en-US" sz="2200" b="0" i="0" dirty="0">
                <a:effectLst/>
                <a:latin typeface="Helvetica Neue" panose="02000503000000020004" pitchFamily="2" charset="0"/>
              </a:rPr>
              <a:t>Each line of the text file contains a word followed by N number. The N number describes the vector of the word position. N is varied depending on which model you choose to download.</a:t>
            </a:r>
          </a:p>
          <a:p>
            <a:endParaRPr lang="en-US" sz="2400" dirty="0"/>
          </a:p>
        </p:txBody>
      </p:sp>
      <p:sp>
        <p:nvSpPr>
          <p:cNvPr id="3" name="Slide Number Placeholder 2">
            <a:extLst>
              <a:ext uri="{FF2B5EF4-FFF2-40B4-BE49-F238E27FC236}">
                <a16:creationId xmlns:a16="http://schemas.microsoft.com/office/drawing/2014/main" id="{A5FBEC56-1005-06AB-5EE0-72F643EB5703}"/>
              </a:ext>
            </a:extLst>
          </p:cNvPr>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692629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2: Word Embedding </a:t>
            </a:r>
          </a:p>
        </p:txBody>
      </p:sp>
      <p:sp>
        <p:nvSpPr>
          <p:cNvPr id="2" name="TextBox 1">
            <a:extLst>
              <a:ext uri="{FF2B5EF4-FFF2-40B4-BE49-F238E27FC236}">
                <a16:creationId xmlns:a16="http://schemas.microsoft.com/office/drawing/2014/main" id="{E4484885-AB14-B6D5-7FEB-FDA476F7A71A}"/>
              </a:ext>
            </a:extLst>
          </p:cNvPr>
          <p:cNvSpPr txBox="1"/>
          <p:nvPr/>
        </p:nvSpPr>
        <p:spPr>
          <a:xfrm>
            <a:off x="2175309" y="1491916"/>
            <a:ext cx="632379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Generate embedded features for each book</a:t>
            </a:r>
          </a:p>
          <a:p>
            <a:pPr marL="285750" indent="-285750">
              <a:buFont typeface="Arial" panose="020B0604020202020204" pitchFamily="34" charset="0"/>
              <a:buChar char="•"/>
            </a:pPr>
            <a:r>
              <a:rPr lang="en-US" dirty="0"/>
              <a:t>Add features to a data frame</a:t>
            </a:r>
          </a:p>
          <a:p>
            <a:pPr marL="285750" indent="-285750">
              <a:buFont typeface="Arial" panose="020B0604020202020204" pitchFamily="34" charset="0"/>
              <a:buChar char="•"/>
            </a:pPr>
            <a:r>
              <a:rPr lang="en-US" dirty="0"/>
              <a:t>Define embedding column names (in the range of 100)</a:t>
            </a:r>
          </a:p>
          <a:p>
            <a:endParaRPr lang="en-US" dirty="0"/>
          </a:p>
        </p:txBody>
      </p:sp>
      <p:sp>
        <p:nvSpPr>
          <p:cNvPr id="3" name="Slide Number Placeholder 2">
            <a:extLst>
              <a:ext uri="{FF2B5EF4-FFF2-40B4-BE49-F238E27FC236}">
                <a16:creationId xmlns:a16="http://schemas.microsoft.com/office/drawing/2014/main" id="{925F6D5C-4D3F-A558-7140-3B1FB05A897A}"/>
              </a:ext>
            </a:extLst>
          </p:cNvPr>
          <p:cNvSpPr>
            <a:spLocks noGrp="1"/>
          </p:cNvSpPr>
          <p:nvPr>
            <p:ph type="sldNum" sz="quarter" idx="12"/>
          </p:nvPr>
        </p:nvSpPr>
        <p:spPr/>
        <p:txBody>
          <a:bodyPr/>
          <a:lstStyle/>
          <a:p>
            <a:fld id="{6D22F896-40B5-4ADD-8801-0D06FADFA095}" type="slidenum">
              <a:rPr lang="en-US" smtClean="0"/>
              <a:t>27</a:t>
            </a:fld>
            <a:endParaRPr lang="en-US" dirty="0"/>
          </a:p>
        </p:txBody>
      </p:sp>
      <p:pic>
        <p:nvPicPr>
          <p:cNvPr id="4" name="Picture 3">
            <a:extLst>
              <a:ext uri="{FF2B5EF4-FFF2-40B4-BE49-F238E27FC236}">
                <a16:creationId xmlns:a16="http://schemas.microsoft.com/office/drawing/2014/main" id="{2B92BC6F-7271-770A-6C37-C17CB25783C3}"/>
              </a:ext>
            </a:extLst>
          </p:cNvPr>
          <p:cNvPicPr>
            <a:picLocks noChangeAspect="1"/>
          </p:cNvPicPr>
          <p:nvPr/>
        </p:nvPicPr>
        <p:blipFill>
          <a:blip r:embed="rId8"/>
          <a:stretch>
            <a:fillRect/>
          </a:stretch>
        </p:blipFill>
        <p:spPr>
          <a:xfrm>
            <a:off x="2233070" y="2547111"/>
            <a:ext cx="6794051" cy="4276733"/>
          </a:xfrm>
          <a:prstGeom prst="rect">
            <a:avLst/>
          </a:prstGeom>
        </p:spPr>
      </p:pic>
    </p:spTree>
    <p:extLst>
      <p:ext uri="{BB962C8B-B14F-4D97-AF65-F5344CB8AC3E}">
        <p14:creationId xmlns:p14="http://schemas.microsoft.com/office/powerpoint/2010/main" val="1983148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1236162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3: </a:t>
            </a:r>
            <a:r>
              <a:rPr lang="en-US" sz="2000" b="1" i="0" dirty="0" err="1">
                <a:effectLst/>
                <a:latin typeface="+mn-lt"/>
              </a:rPr>
              <a:t>KMeans</a:t>
            </a:r>
            <a:r>
              <a:rPr lang="en-US" sz="2000" b="1" i="0" dirty="0">
                <a:effectLst/>
                <a:latin typeface="+mn-lt"/>
              </a:rPr>
              <a:t> Clustering</a:t>
            </a:r>
          </a:p>
        </p:txBody>
      </p:sp>
      <p:sp>
        <p:nvSpPr>
          <p:cNvPr id="2" name="TextBox 1">
            <a:extLst>
              <a:ext uri="{FF2B5EF4-FFF2-40B4-BE49-F238E27FC236}">
                <a16:creationId xmlns:a16="http://schemas.microsoft.com/office/drawing/2014/main" id="{AF8B9D97-9C87-6B05-4B89-138EFF883280}"/>
              </a:ext>
            </a:extLst>
          </p:cNvPr>
          <p:cNvSpPr txBox="1"/>
          <p:nvPr/>
        </p:nvSpPr>
        <p:spPr>
          <a:xfrm>
            <a:off x="2146433" y="1655545"/>
            <a:ext cx="5784783" cy="70788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latin typeface="Helvetica Neue" panose="02000503000000020004" pitchFamily="2" charset="0"/>
              </a:rPr>
              <a:t>Using the distance between each book to find out which books are similar to each other</a:t>
            </a:r>
            <a:endParaRPr lang="en-US" sz="2000" dirty="0"/>
          </a:p>
        </p:txBody>
      </p:sp>
      <p:sp>
        <p:nvSpPr>
          <p:cNvPr id="3" name="Slide Number Placeholder 2">
            <a:extLst>
              <a:ext uri="{FF2B5EF4-FFF2-40B4-BE49-F238E27FC236}">
                <a16:creationId xmlns:a16="http://schemas.microsoft.com/office/drawing/2014/main" id="{AABC827F-779D-3249-F4BB-9AC6136457B9}"/>
              </a:ext>
            </a:extLst>
          </p:cNvPr>
          <p:cNvSpPr>
            <a:spLocks noGrp="1"/>
          </p:cNvSpPr>
          <p:nvPr>
            <p:ph type="sldNum" sz="quarter" idx="12"/>
          </p:nvPr>
        </p:nvSpPr>
        <p:spPr/>
        <p:txBody>
          <a:bodyPr/>
          <a:lstStyle/>
          <a:p>
            <a:fld id="{6D22F896-40B5-4ADD-8801-0D06FADFA095}" type="slidenum">
              <a:rPr lang="en-US" smtClean="0"/>
              <a:t>28</a:t>
            </a:fld>
            <a:endParaRPr lang="en-US" dirty="0"/>
          </a:p>
        </p:txBody>
      </p:sp>
      <p:graphicFrame>
        <p:nvGraphicFramePr>
          <p:cNvPr id="5" name="Content Placeholder 3">
            <a:extLst>
              <a:ext uri="{FF2B5EF4-FFF2-40B4-BE49-F238E27FC236}">
                <a16:creationId xmlns:a16="http://schemas.microsoft.com/office/drawing/2014/main" id="{F73D6457-0557-D4F0-3C5D-B2BF6C8221E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530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18846"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3: </a:t>
            </a:r>
            <a:r>
              <a:rPr lang="en-US" sz="2000" b="1" i="0" dirty="0" err="1">
                <a:effectLst/>
                <a:latin typeface="+mn-lt"/>
              </a:rPr>
              <a:t>KMeans</a:t>
            </a:r>
            <a:r>
              <a:rPr lang="en-US" sz="2000" b="1" i="0" dirty="0">
                <a:effectLst/>
                <a:latin typeface="+mn-lt"/>
              </a:rPr>
              <a:t> Clustering (Choosing K using Elbow Method)</a:t>
            </a:r>
          </a:p>
        </p:txBody>
      </p:sp>
      <p:sp>
        <p:nvSpPr>
          <p:cNvPr id="2" name="Slide Number Placeholder 1">
            <a:extLst>
              <a:ext uri="{FF2B5EF4-FFF2-40B4-BE49-F238E27FC236}">
                <a16:creationId xmlns:a16="http://schemas.microsoft.com/office/drawing/2014/main" id="{95960C13-79A0-2E1A-2332-3100829A98F7}"/>
              </a:ext>
            </a:extLst>
          </p:cNvPr>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a:extLst>
              <a:ext uri="{FF2B5EF4-FFF2-40B4-BE49-F238E27FC236}">
                <a16:creationId xmlns:a16="http://schemas.microsoft.com/office/drawing/2014/main" id="{30CB1F54-0DA6-A310-6E73-E91F05BE43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0929" y="1406769"/>
            <a:ext cx="4320031" cy="5208633"/>
          </a:xfrm>
          <a:prstGeom prst="rect">
            <a:avLst/>
          </a:prstGeom>
          <a:solidFill>
            <a:schemeClr val="accent1">
              <a:tint val="20000"/>
            </a:schemeClr>
          </a:solidFill>
        </p:spPr>
      </p:pic>
    </p:spTree>
    <p:extLst>
      <p:ext uri="{BB962C8B-B14F-4D97-AF65-F5344CB8AC3E}">
        <p14:creationId xmlns:p14="http://schemas.microsoft.com/office/powerpoint/2010/main" val="138821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7BDAA70-7ECA-3AF6-4F1B-D14B4E96B462}"/>
              </a:ext>
            </a:extLst>
          </p:cNvPr>
          <p:cNvSpPr>
            <a:spLocks noGrp="1"/>
          </p:cNvSpPr>
          <p:nvPr>
            <p:ph type="title"/>
          </p:nvPr>
        </p:nvSpPr>
        <p:spPr>
          <a:xfrm>
            <a:off x="1565860" y="1565940"/>
            <a:ext cx="4530140" cy="3939790"/>
          </a:xfrm>
        </p:spPr>
        <p:txBody>
          <a:bodyPr>
            <a:normAutofit fontScale="90000"/>
          </a:bodyPr>
          <a:lstStyle/>
          <a:p>
            <a:pPr algn="l"/>
            <a:r>
              <a:rPr lang="en-US" sz="3600" b="0" i="0" dirty="0">
                <a:effectLst/>
                <a:latin typeface="Söhne"/>
              </a:rPr>
              <a:t>With millions of books available on the Goodreads platform, it is overwhelming for users to find books that match their preferences. </a:t>
            </a:r>
            <a:br>
              <a:rPr lang="en-US" sz="2000" b="0" i="0" dirty="0">
                <a:effectLst/>
                <a:latin typeface="-apple-system"/>
              </a:rPr>
            </a:br>
            <a:br>
              <a:rPr lang="en-US" sz="2000" dirty="0"/>
            </a:br>
            <a:endParaRPr lang="en-US" dirty="0"/>
          </a:p>
        </p:txBody>
      </p:sp>
      <p:pic>
        <p:nvPicPr>
          <p:cNvPr id="3" name="Picture 2" descr="A top view of books with different cover colours">
            <a:extLst>
              <a:ext uri="{FF2B5EF4-FFF2-40B4-BE49-F238E27FC236}">
                <a16:creationId xmlns:a16="http://schemas.microsoft.com/office/drawing/2014/main" id="{CE99F9F4-7FDD-857C-EBCB-ACF53F1A73FC}"/>
              </a:ext>
            </a:extLst>
          </p:cNvPr>
          <p:cNvPicPr>
            <a:picLocks noChangeAspect="1"/>
          </p:cNvPicPr>
          <p:nvPr/>
        </p:nvPicPr>
        <p:blipFill rotWithShape="1">
          <a:blip r:embed="rId8"/>
          <a:srcRect l="6945" r="15942"/>
          <a:stretch/>
        </p:blipFill>
        <p:spPr>
          <a:xfrm>
            <a:off x="6901491" y="554414"/>
            <a:ext cx="4456612" cy="6286380"/>
          </a:xfrm>
          <a:prstGeom prst="rect">
            <a:avLst/>
          </a:prstGeom>
          <a:ln w="12700">
            <a:solidFill>
              <a:schemeClr val="tx1"/>
            </a:solidFill>
          </a:ln>
        </p:spPr>
      </p:pic>
      <p:sp>
        <p:nvSpPr>
          <p:cNvPr id="4" name="TextBox 3">
            <a:extLst>
              <a:ext uri="{FF2B5EF4-FFF2-40B4-BE49-F238E27FC236}">
                <a16:creationId xmlns:a16="http://schemas.microsoft.com/office/drawing/2014/main" id="{41C9479E-7236-A296-7D74-C8725865B512}"/>
              </a:ext>
            </a:extLst>
          </p:cNvPr>
          <p:cNvSpPr txBox="1"/>
          <p:nvPr/>
        </p:nvSpPr>
        <p:spPr>
          <a:xfrm>
            <a:off x="2476835" y="840823"/>
            <a:ext cx="1957754" cy="400110"/>
          </a:xfrm>
          <a:prstGeom prst="rect">
            <a:avLst/>
          </a:prstGeom>
          <a:noFill/>
        </p:spPr>
        <p:txBody>
          <a:bodyPr wrap="square" rtlCol="0">
            <a:spAutoFit/>
          </a:bodyPr>
          <a:lstStyle/>
          <a:p>
            <a:r>
              <a:rPr lang="en-US" sz="2000" dirty="0"/>
              <a:t>Problem</a:t>
            </a:r>
            <a:endParaRPr lang="en-US" dirty="0"/>
          </a:p>
        </p:txBody>
      </p:sp>
      <p:sp>
        <p:nvSpPr>
          <p:cNvPr id="5" name="Slide Number Placeholder 4">
            <a:extLst>
              <a:ext uri="{FF2B5EF4-FFF2-40B4-BE49-F238E27FC236}">
                <a16:creationId xmlns:a16="http://schemas.microsoft.com/office/drawing/2014/main" id="{2D346158-5894-B5D7-B553-2B1397259791}"/>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347697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7902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3: </a:t>
            </a:r>
            <a:r>
              <a:rPr lang="en-US" sz="2000" b="1" i="0" dirty="0" err="1">
                <a:effectLst/>
                <a:latin typeface="+mn-lt"/>
              </a:rPr>
              <a:t>KMeans</a:t>
            </a:r>
            <a:r>
              <a:rPr lang="en-US" sz="2000" b="1" i="0" dirty="0">
                <a:effectLst/>
                <a:latin typeface="+mn-lt"/>
              </a:rPr>
              <a:t> Clustering (Choosing K using Gap Statistics)</a:t>
            </a:r>
          </a:p>
        </p:txBody>
      </p:sp>
      <p:sp>
        <p:nvSpPr>
          <p:cNvPr id="2" name="TextBox 1">
            <a:extLst>
              <a:ext uri="{FF2B5EF4-FFF2-40B4-BE49-F238E27FC236}">
                <a16:creationId xmlns:a16="http://schemas.microsoft.com/office/drawing/2014/main" id="{14EAA07A-5E9C-A9BA-32B8-764A20BF892F}"/>
              </a:ext>
            </a:extLst>
          </p:cNvPr>
          <p:cNvSpPr txBox="1"/>
          <p:nvPr/>
        </p:nvSpPr>
        <p:spPr>
          <a:xfrm>
            <a:off x="2498651" y="1860698"/>
            <a:ext cx="72301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Find the optimal K using the gap statistic</a:t>
            </a:r>
          </a:p>
          <a:p>
            <a:pPr marL="742950" lvl="1" indent="-285750">
              <a:buFont typeface="Arial" panose="020B0604020202020204" pitchFamily="34" charset="0"/>
              <a:buChar char="•"/>
            </a:pPr>
            <a:r>
              <a:rPr lang="en-US" b="0" i="0" dirty="0">
                <a:effectLst/>
                <a:latin typeface="Helvetica Neue" panose="02000503000000020004" pitchFamily="2" charset="0"/>
              </a:rPr>
              <a:t>Builds on the sum-of-squares established in the Elbow method, and compares it to the sum-of-squares of a "null distribution," that is, a random set of points with no clustering</a:t>
            </a:r>
            <a:endParaRPr lang="en-US" dirty="0"/>
          </a:p>
          <a:p>
            <a:endParaRPr lang="en-US" dirty="0"/>
          </a:p>
        </p:txBody>
      </p:sp>
      <p:sp>
        <p:nvSpPr>
          <p:cNvPr id="4" name="Slide Number Placeholder 3">
            <a:extLst>
              <a:ext uri="{FF2B5EF4-FFF2-40B4-BE49-F238E27FC236}">
                <a16:creationId xmlns:a16="http://schemas.microsoft.com/office/drawing/2014/main" id="{5E4BC965-E5F8-9F8D-E5A4-DA85F9DE4B7E}"/>
              </a:ext>
            </a:extLst>
          </p:cNvPr>
          <p:cNvSpPr>
            <a:spLocks noGrp="1"/>
          </p:cNvSpPr>
          <p:nvPr>
            <p:ph type="sldNum" sz="quarter" idx="12"/>
          </p:nvPr>
        </p:nvSpPr>
        <p:spPr/>
        <p:txBody>
          <a:bodyPr/>
          <a:lstStyle/>
          <a:p>
            <a:fld id="{6D22F896-40B5-4ADD-8801-0D06FADFA095}" type="slidenum">
              <a:rPr lang="en-US" smtClean="0"/>
              <a:t>30</a:t>
            </a:fld>
            <a:endParaRPr lang="en-US" dirty="0"/>
          </a:p>
        </p:txBody>
      </p:sp>
      <p:pic>
        <p:nvPicPr>
          <p:cNvPr id="5" name="Picture 4">
            <a:extLst>
              <a:ext uri="{FF2B5EF4-FFF2-40B4-BE49-F238E27FC236}">
                <a16:creationId xmlns:a16="http://schemas.microsoft.com/office/drawing/2014/main" id="{39EC7FDA-28EF-BE3F-130D-A5087B7CAD03}"/>
              </a:ext>
            </a:extLst>
          </p:cNvPr>
          <p:cNvPicPr>
            <a:picLocks noChangeAspect="1"/>
          </p:cNvPicPr>
          <p:nvPr/>
        </p:nvPicPr>
        <p:blipFill>
          <a:blip r:embed="rId8"/>
          <a:stretch>
            <a:fillRect/>
          </a:stretch>
        </p:blipFill>
        <p:spPr>
          <a:xfrm>
            <a:off x="3054096" y="4039912"/>
            <a:ext cx="5513832" cy="435801"/>
          </a:xfrm>
          <a:prstGeom prst="rect">
            <a:avLst/>
          </a:prstGeom>
        </p:spPr>
      </p:pic>
    </p:spTree>
    <p:extLst>
      <p:ext uri="{BB962C8B-B14F-4D97-AF65-F5344CB8AC3E}">
        <p14:creationId xmlns:p14="http://schemas.microsoft.com/office/powerpoint/2010/main" val="32383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790258" cy="573321"/>
          </a:xfrm>
          <a:prstGeom prst="rect">
            <a:avLst/>
          </a:prstGeom>
          <a:noFill/>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3: </a:t>
            </a:r>
            <a:r>
              <a:rPr lang="en-US" sz="2000" b="1" i="0" dirty="0" err="1">
                <a:effectLst/>
                <a:latin typeface="+mn-lt"/>
              </a:rPr>
              <a:t>KMeans</a:t>
            </a:r>
            <a:r>
              <a:rPr lang="en-US" sz="2000" b="1" i="0" dirty="0">
                <a:effectLst/>
                <a:latin typeface="+mn-lt"/>
              </a:rPr>
              <a:t> Clustering (Choosing K using Silhouette Method)</a:t>
            </a:r>
          </a:p>
        </p:txBody>
      </p:sp>
      <p:pic>
        <p:nvPicPr>
          <p:cNvPr id="18438" name="Picture 6">
            <a:extLst>
              <a:ext uri="{FF2B5EF4-FFF2-40B4-BE49-F238E27FC236}">
                <a16:creationId xmlns:a16="http://schemas.microsoft.com/office/drawing/2014/main" id="{A2B381F7-2A28-1C42-912C-C1B145782B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059" y="2019814"/>
            <a:ext cx="7813964" cy="3576313"/>
          </a:xfrm>
          <a:prstGeom prst="rect">
            <a:avLst/>
          </a:prstGeom>
          <a:solidFill>
            <a:schemeClr val="tx1"/>
          </a:solidFill>
        </p:spPr>
      </p:pic>
      <p:sp>
        <p:nvSpPr>
          <p:cNvPr id="2" name="Slide Number Placeholder 1">
            <a:extLst>
              <a:ext uri="{FF2B5EF4-FFF2-40B4-BE49-F238E27FC236}">
                <a16:creationId xmlns:a16="http://schemas.microsoft.com/office/drawing/2014/main" id="{AF862DB9-32F8-4BF7-B9E9-83F4F9136B17}"/>
              </a:ext>
            </a:extLst>
          </p:cNvPr>
          <p:cNvSpPr>
            <a:spLocks noGrp="1"/>
          </p:cNvSpPr>
          <p:nvPr>
            <p:ph type="sldNum" sz="quarter" idx="12"/>
          </p:nvPr>
        </p:nvSpPr>
        <p:spPr/>
        <p:txBody>
          <a:bodyPr/>
          <a:lstStyle/>
          <a:p>
            <a:fld id="{6D22F896-40B5-4ADD-8801-0D06FADFA095}" type="slidenum">
              <a:rPr lang="en-US" smtClean="0"/>
              <a:t>31</a:t>
            </a:fld>
            <a:endParaRPr lang="en-US" dirty="0"/>
          </a:p>
        </p:txBody>
      </p:sp>
      <p:graphicFrame>
        <p:nvGraphicFramePr>
          <p:cNvPr id="4" name="Table 4">
            <a:extLst>
              <a:ext uri="{FF2B5EF4-FFF2-40B4-BE49-F238E27FC236}">
                <a16:creationId xmlns:a16="http://schemas.microsoft.com/office/drawing/2014/main" id="{7112E25B-19C6-9E56-9A85-BC91968053C1}"/>
              </a:ext>
            </a:extLst>
          </p:cNvPr>
          <p:cNvGraphicFramePr>
            <a:graphicFrameLocks noGrp="1"/>
          </p:cNvGraphicFramePr>
          <p:nvPr>
            <p:extLst>
              <p:ext uri="{D42A27DB-BD31-4B8C-83A1-F6EECF244321}">
                <p14:modId xmlns:p14="http://schemas.microsoft.com/office/powerpoint/2010/main" val="28556829"/>
              </p:ext>
            </p:extLst>
          </p:nvPr>
        </p:nvGraphicFramePr>
        <p:xfrm>
          <a:off x="1273413" y="1724401"/>
          <a:ext cx="2064512" cy="4637631"/>
        </p:xfrm>
        <a:graphic>
          <a:graphicData uri="http://schemas.openxmlformats.org/drawingml/2006/table">
            <a:tbl>
              <a:tblPr firstRow="1" bandRow="1">
                <a:tableStyleId>{5C22544A-7EE6-4342-B048-85BDC9FD1C3A}</a:tableStyleId>
              </a:tblPr>
              <a:tblGrid>
                <a:gridCol w="802275">
                  <a:extLst>
                    <a:ext uri="{9D8B030D-6E8A-4147-A177-3AD203B41FA5}">
                      <a16:colId xmlns:a16="http://schemas.microsoft.com/office/drawing/2014/main" val="634757230"/>
                    </a:ext>
                  </a:extLst>
                </a:gridCol>
                <a:gridCol w="1262237">
                  <a:extLst>
                    <a:ext uri="{9D8B030D-6E8A-4147-A177-3AD203B41FA5}">
                      <a16:colId xmlns:a16="http://schemas.microsoft.com/office/drawing/2014/main" val="536098944"/>
                    </a:ext>
                  </a:extLst>
                </a:gridCol>
              </a:tblGrid>
              <a:tr h="912601">
                <a:tc>
                  <a:txBody>
                    <a:bodyPr/>
                    <a:lstStyle/>
                    <a:p>
                      <a:r>
                        <a:rPr lang="en-US" sz="1400" b="0" dirty="0"/>
                        <a:t># of Cluster</a:t>
                      </a:r>
                    </a:p>
                  </a:txBody>
                  <a:tcPr/>
                </a:tc>
                <a:tc>
                  <a:txBody>
                    <a:bodyPr/>
                    <a:lstStyle/>
                    <a:p>
                      <a:r>
                        <a:rPr lang="en-US" sz="1400" b="0" dirty="0"/>
                        <a:t>The average </a:t>
                      </a:r>
                      <a:r>
                        <a:rPr lang="en-US" sz="1400" b="0" dirty="0" err="1"/>
                        <a:t>silhouette_score</a:t>
                      </a:r>
                      <a:endParaRPr lang="en-US" sz="1400" b="0" dirty="0"/>
                    </a:p>
                  </a:txBody>
                  <a:tcPr/>
                </a:tc>
                <a:extLst>
                  <a:ext uri="{0D108BD9-81ED-4DB2-BD59-A6C34878D82A}">
                    <a16:rowId xmlns:a16="http://schemas.microsoft.com/office/drawing/2014/main" val="222991848"/>
                  </a:ext>
                </a:extLst>
              </a:tr>
              <a:tr h="372503">
                <a:tc>
                  <a:txBody>
                    <a:bodyPr/>
                    <a:lstStyle/>
                    <a:p>
                      <a:r>
                        <a:rPr lang="en-US" sz="1400" dirty="0"/>
                        <a:t>2</a:t>
                      </a:r>
                    </a:p>
                  </a:txBody>
                  <a:tcPr/>
                </a:tc>
                <a:tc>
                  <a:txBody>
                    <a:bodyPr/>
                    <a:lstStyle/>
                    <a:p>
                      <a:r>
                        <a:rPr lang="en-US" sz="1400" dirty="0"/>
                        <a:t>0.1229486</a:t>
                      </a:r>
                    </a:p>
                  </a:txBody>
                  <a:tcPr/>
                </a:tc>
                <a:extLst>
                  <a:ext uri="{0D108BD9-81ED-4DB2-BD59-A6C34878D82A}">
                    <a16:rowId xmlns:a16="http://schemas.microsoft.com/office/drawing/2014/main" val="3918526692"/>
                  </a:ext>
                </a:extLst>
              </a:tr>
              <a:tr h="372503">
                <a:tc>
                  <a:txBody>
                    <a:bodyPr/>
                    <a:lstStyle/>
                    <a:p>
                      <a:r>
                        <a:rPr lang="en-US" sz="1400" dirty="0"/>
                        <a:t>3</a:t>
                      </a:r>
                    </a:p>
                  </a:txBody>
                  <a:tcPr/>
                </a:tc>
                <a:tc>
                  <a:txBody>
                    <a:bodyPr/>
                    <a:lstStyle/>
                    <a:p>
                      <a:r>
                        <a:rPr lang="en-US" sz="1400" dirty="0"/>
                        <a:t>0.09675944</a:t>
                      </a:r>
                    </a:p>
                  </a:txBody>
                  <a:tcPr/>
                </a:tc>
                <a:extLst>
                  <a:ext uri="{0D108BD9-81ED-4DB2-BD59-A6C34878D82A}">
                    <a16:rowId xmlns:a16="http://schemas.microsoft.com/office/drawing/2014/main" val="3189856744"/>
                  </a:ext>
                </a:extLst>
              </a:tr>
              <a:tr h="372503">
                <a:tc>
                  <a:txBody>
                    <a:bodyPr/>
                    <a:lstStyle/>
                    <a:p>
                      <a:r>
                        <a:rPr lang="en-US" sz="1400" dirty="0"/>
                        <a:t>4</a:t>
                      </a:r>
                    </a:p>
                  </a:txBody>
                  <a:tcPr/>
                </a:tc>
                <a:tc>
                  <a:txBody>
                    <a:bodyPr/>
                    <a:lstStyle/>
                    <a:p>
                      <a:r>
                        <a:rPr lang="en-US" sz="1400" dirty="0"/>
                        <a:t>0.07872317</a:t>
                      </a:r>
                    </a:p>
                  </a:txBody>
                  <a:tcPr/>
                </a:tc>
                <a:extLst>
                  <a:ext uri="{0D108BD9-81ED-4DB2-BD59-A6C34878D82A}">
                    <a16:rowId xmlns:a16="http://schemas.microsoft.com/office/drawing/2014/main" val="961295825"/>
                  </a:ext>
                </a:extLst>
              </a:tr>
              <a:tr h="372503">
                <a:tc>
                  <a:txBody>
                    <a:bodyPr/>
                    <a:lstStyle/>
                    <a:p>
                      <a:r>
                        <a:rPr lang="en-US" sz="1400" dirty="0"/>
                        <a:t>5</a:t>
                      </a:r>
                    </a:p>
                  </a:txBody>
                  <a:tcPr/>
                </a:tc>
                <a:tc>
                  <a:txBody>
                    <a:bodyPr/>
                    <a:lstStyle/>
                    <a:p>
                      <a:r>
                        <a:rPr lang="en-US" sz="1400" dirty="0"/>
                        <a:t>0.06488438</a:t>
                      </a:r>
                    </a:p>
                  </a:txBody>
                  <a:tcPr/>
                </a:tc>
                <a:extLst>
                  <a:ext uri="{0D108BD9-81ED-4DB2-BD59-A6C34878D82A}">
                    <a16:rowId xmlns:a16="http://schemas.microsoft.com/office/drawing/2014/main" val="2271260283"/>
                  </a:ext>
                </a:extLst>
              </a:tr>
              <a:tr h="372503">
                <a:tc>
                  <a:txBody>
                    <a:bodyPr/>
                    <a:lstStyle/>
                    <a:p>
                      <a:r>
                        <a:rPr lang="en-US" sz="1400" dirty="0"/>
                        <a:t>6</a:t>
                      </a:r>
                    </a:p>
                  </a:txBody>
                  <a:tcPr/>
                </a:tc>
                <a:tc>
                  <a:txBody>
                    <a:bodyPr/>
                    <a:lstStyle/>
                    <a:p>
                      <a:r>
                        <a:rPr lang="en-US" sz="1400" dirty="0"/>
                        <a:t>0.060528208</a:t>
                      </a:r>
                    </a:p>
                  </a:txBody>
                  <a:tcPr/>
                </a:tc>
                <a:extLst>
                  <a:ext uri="{0D108BD9-81ED-4DB2-BD59-A6C34878D82A}">
                    <a16:rowId xmlns:a16="http://schemas.microsoft.com/office/drawing/2014/main" val="337794534"/>
                  </a:ext>
                </a:extLst>
              </a:tr>
              <a:tr h="372503">
                <a:tc>
                  <a:txBody>
                    <a:bodyPr/>
                    <a:lstStyle/>
                    <a:p>
                      <a:r>
                        <a:rPr lang="en-US" sz="1400" dirty="0"/>
                        <a:t>7</a:t>
                      </a:r>
                    </a:p>
                  </a:txBody>
                  <a:tcPr/>
                </a:tc>
                <a:tc>
                  <a:txBody>
                    <a:bodyPr/>
                    <a:lstStyle/>
                    <a:p>
                      <a:r>
                        <a:rPr lang="en-US" sz="1400" dirty="0"/>
                        <a:t>0.05305962</a:t>
                      </a:r>
                    </a:p>
                  </a:txBody>
                  <a:tcPr/>
                </a:tc>
                <a:extLst>
                  <a:ext uri="{0D108BD9-81ED-4DB2-BD59-A6C34878D82A}">
                    <a16:rowId xmlns:a16="http://schemas.microsoft.com/office/drawing/2014/main" val="764407456"/>
                  </a:ext>
                </a:extLst>
              </a:tr>
              <a:tr h="372503">
                <a:tc>
                  <a:txBody>
                    <a:bodyPr/>
                    <a:lstStyle/>
                    <a:p>
                      <a:r>
                        <a:rPr lang="en-US" sz="1400" dirty="0"/>
                        <a:t>8</a:t>
                      </a:r>
                    </a:p>
                  </a:txBody>
                  <a:tcPr/>
                </a:tc>
                <a:tc>
                  <a:txBody>
                    <a:bodyPr/>
                    <a:lstStyle/>
                    <a:p>
                      <a:r>
                        <a:rPr lang="en-US" sz="1400" dirty="0"/>
                        <a:t>0.051149532</a:t>
                      </a:r>
                    </a:p>
                  </a:txBody>
                  <a:tcPr/>
                </a:tc>
                <a:extLst>
                  <a:ext uri="{0D108BD9-81ED-4DB2-BD59-A6C34878D82A}">
                    <a16:rowId xmlns:a16="http://schemas.microsoft.com/office/drawing/2014/main" val="386813543"/>
                  </a:ext>
                </a:extLst>
              </a:tr>
              <a:tr h="372503">
                <a:tc>
                  <a:txBody>
                    <a:bodyPr/>
                    <a:lstStyle/>
                    <a:p>
                      <a:r>
                        <a:rPr lang="en-US" sz="1400" dirty="0"/>
                        <a:t>9</a:t>
                      </a:r>
                    </a:p>
                  </a:txBody>
                  <a:tcPr/>
                </a:tc>
                <a:tc>
                  <a:txBody>
                    <a:bodyPr/>
                    <a:lstStyle/>
                    <a:p>
                      <a:r>
                        <a:rPr lang="en-US" sz="1400" dirty="0"/>
                        <a:t>0.05223356</a:t>
                      </a:r>
                    </a:p>
                  </a:txBody>
                  <a:tcPr/>
                </a:tc>
                <a:extLst>
                  <a:ext uri="{0D108BD9-81ED-4DB2-BD59-A6C34878D82A}">
                    <a16:rowId xmlns:a16="http://schemas.microsoft.com/office/drawing/2014/main" val="2623066695"/>
                  </a:ext>
                </a:extLst>
              </a:tr>
              <a:tr h="372503">
                <a:tc>
                  <a:txBody>
                    <a:bodyPr/>
                    <a:lstStyle/>
                    <a:p>
                      <a:r>
                        <a:rPr lang="en-US" sz="1400" dirty="0"/>
                        <a:t>10</a:t>
                      </a:r>
                    </a:p>
                  </a:txBody>
                  <a:tcPr/>
                </a:tc>
                <a:tc>
                  <a:txBody>
                    <a:bodyPr/>
                    <a:lstStyle/>
                    <a:p>
                      <a:r>
                        <a:rPr lang="en-US" sz="1400" dirty="0"/>
                        <a:t>0.04621785</a:t>
                      </a:r>
                    </a:p>
                  </a:txBody>
                  <a:tcPr/>
                </a:tc>
                <a:extLst>
                  <a:ext uri="{0D108BD9-81ED-4DB2-BD59-A6C34878D82A}">
                    <a16:rowId xmlns:a16="http://schemas.microsoft.com/office/drawing/2014/main" val="3422197983"/>
                  </a:ext>
                </a:extLst>
              </a:tr>
              <a:tr h="372503">
                <a:tc>
                  <a:txBody>
                    <a:bodyPr/>
                    <a:lstStyle/>
                    <a:p>
                      <a:r>
                        <a:rPr lang="en-US" sz="1400" dirty="0"/>
                        <a:t>11</a:t>
                      </a:r>
                    </a:p>
                  </a:txBody>
                  <a:tcPr/>
                </a:tc>
                <a:tc>
                  <a:txBody>
                    <a:bodyPr/>
                    <a:lstStyle/>
                    <a:p>
                      <a:r>
                        <a:rPr lang="en-US" sz="1400" dirty="0"/>
                        <a:t>0.047551572</a:t>
                      </a:r>
                    </a:p>
                  </a:txBody>
                  <a:tcPr/>
                </a:tc>
                <a:extLst>
                  <a:ext uri="{0D108BD9-81ED-4DB2-BD59-A6C34878D82A}">
                    <a16:rowId xmlns:a16="http://schemas.microsoft.com/office/drawing/2014/main" val="2302096698"/>
                  </a:ext>
                </a:extLst>
              </a:tr>
            </a:tbl>
          </a:graphicData>
        </a:graphic>
      </p:graphicFrame>
    </p:spTree>
    <p:extLst>
      <p:ext uri="{BB962C8B-B14F-4D97-AF65-F5344CB8AC3E}">
        <p14:creationId xmlns:p14="http://schemas.microsoft.com/office/powerpoint/2010/main" val="397016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790258" cy="573321"/>
          </a:xfrm>
          <a:prstGeom prst="rect">
            <a:avLst/>
          </a:prstGeom>
          <a:noFill/>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3: </a:t>
            </a:r>
            <a:r>
              <a:rPr lang="en-US" sz="2000" b="1" i="0" dirty="0" err="1">
                <a:effectLst/>
                <a:latin typeface="+mn-lt"/>
              </a:rPr>
              <a:t>KMeans</a:t>
            </a:r>
            <a:r>
              <a:rPr lang="en-US" sz="2000" b="1" i="0" dirty="0">
                <a:effectLst/>
                <a:latin typeface="+mn-lt"/>
              </a:rPr>
              <a:t> Clustering (Choosing K using Silhouette Method)</a:t>
            </a:r>
          </a:p>
        </p:txBody>
      </p:sp>
      <p:pic>
        <p:nvPicPr>
          <p:cNvPr id="18438" name="Picture 6">
            <a:extLst>
              <a:ext uri="{FF2B5EF4-FFF2-40B4-BE49-F238E27FC236}">
                <a16:creationId xmlns:a16="http://schemas.microsoft.com/office/drawing/2014/main" id="{A2B381F7-2A28-1C42-912C-C1B145782B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059" y="2019814"/>
            <a:ext cx="7813964" cy="3576313"/>
          </a:xfrm>
          <a:prstGeom prst="rect">
            <a:avLst/>
          </a:prstGeom>
          <a:solidFill>
            <a:schemeClr val="tx1"/>
          </a:solidFill>
        </p:spPr>
      </p:pic>
      <p:sp>
        <p:nvSpPr>
          <p:cNvPr id="2" name="Slide Number Placeholder 1">
            <a:extLst>
              <a:ext uri="{FF2B5EF4-FFF2-40B4-BE49-F238E27FC236}">
                <a16:creationId xmlns:a16="http://schemas.microsoft.com/office/drawing/2014/main" id="{AF862DB9-32F8-4BF7-B9E9-83F4F9136B17}"/>
              </a:ext>
            </a:extLst>
          </p:cNvPr>
          <p:cNvSpPr>
            <a:spLocks noGrp="1"/>
          </p:cNvSpPr>
          <p:nvPr>
            <p:ph type="sldNum" sz="quarter" idx="12"/>
          </p:nvPr>
        </p:nvSpPr>
        <p:spPr/>
        <p:txBody>
          <a:bodyPr/>
          <a:lstStyle/>
          <a:p>
            <a:fld id="{6D22F896-40B5-4ADD-8801-0D06FADFA095}" type="slidenum">
              <a:rPr lang="en-US" smtClean="0"/>
              <a:t>32</a:t>
            </a:fld>
            <a:endParaRPr lang="en-US" dirty="0"/>
          </a:p>
        </p:txBody>
      </p:sp>
      <p:graphicFrame>
        <p:nvGraphicFramePr>
          <p:cNvPr id="4" name="Table 4">
            <a:extLst>
              <a:ext uri="{FF2B5EF4-FFF2-40B4-BE49-F238E27FC236}">
                <a16:creationId xmlns:a16="http://schemas.microsoft.com/office/drawing/2014/main" id="{7112E25B-19C6-9E56-9A85-BC91968053C1}"/>
              </a:ext>
            </a:extLst>
          </p:cNvPr>
          <p:cNvGraphicFramePr>
            <a:graphicFrameLocks noGrp="1"/>
          </p:cNvGraphicFramePr>
          <p:nvPr/>
        </p:nvGraphicFramePr>
        <p:xfrm>
          <a:off x="1273413" y="1724401"/>
          <a:ext cx="2064512" cy="4637631"/>
        </p:xfrm>
        <a:graphic>
          <a:graphicData uri="http://schemas.openxmlformats.org/drawingml/2006/table">
            <a:tbl>
              <a:tblPr firstRow="1" bandRow="1">
                <a:tableStyleId>{5C22544A-7EE6-4342-B048-85BDC9FD1C3A}</a:tableStyleId>
              </a:tblPr>
              <a:tblGrid>
                <a:gridCol w="802275">
                  <a:extLst>
                    <a:ext uri="{9D8B030D-6E8A-4147-A177-3AD203B41FA5}">
                      <a16:colId xmlns:a16="http://schemas.microsoft.com/office/drawing/2014/main" val="634757230"/>
                    </a:ext>
                  </a:extLst>
                </a:gridCol>
                <a:gridCol w="1262237">
                  <a:extLst>
                    <a:ext uri="{9D8B030D-6E8A-4147-A177-3AD203B41FA5}">
                      <a16:colId xmlns:a16="http://schemas.microsoft.com/office/drawing/2014/main" val="536098944"/>
                    </a:ext>
                  </a:extLst>
                </a:gridCol>
              </a:tblGrid>
              <a:tr h="912601">
                <a:tc>
                  <a:txBody>
                    <a:bodyPr/>
                    <a:lstStyle/>
                    <a:p>
                      <a:r>
                        <a:rPr lang="en-US" sz="1400" b="0" dirty="0"/>
                        <a:t># of Cluster</a:t>
                      </a:r>
                    </a:p>
                  </a:txBody>
                  <a:tcPr/>
                </a:tc>
                <a:tc>
                  <a:txBody>
                    <a:bodyPr/>
                    <a:lstStyle/>
                    <a:p>
                      <a:r>
                        <a:rPr lang="en-US" sz="1400" b="0" dirty="0"/>
                        <a:t>The average </a:t>
                      </a:r>
                      <a:r>
                        <a:rPr lang="en-US" sz="1400" b="0" dirty="0" err="1"/>
                        <a:t>silhouette_score</a:t>
                      </a:r>
                      <a:endParaRPr lang="en-US" sz="1400" b="0" dirty="0"/>
                    </a:p>
                  </a:txBody>
                  <a:tcPr/>
                </a:tc>
                <a:extLst>
                  <a:ext uri="{0D108BD9-81ED-4DB2-BD59-A6C34878D82A}">
                    <a16:rowId xmlns:a16="http://schemas.microsoft.com/office/drawing/2014/main" val="222991848"/>
                  </a:ext>
                </a:extLst>
              </a:tr>
              <a:tr h="372503">
                <a:tc>
                  <a:txBody>
                    <a:bodyPr/>
                    <a:lstStyle/>
                    <a:p>
                      <a:r>
                        <a:rPr lang="en-US" sz="1400" dirty="0"/>
                        <a:t>2</a:t>
                      </a:r>
                    </a:p>
                  </a:txBody>
                  <a:tcPr/>
                </a:tc>
                <a:tc>
                  <a:txBody>
                    <a:bodyPr/>
                    <a:lstStyle/>
                    <a:p>
                      <a:r>
                        <a:rPr lang="en-US" sz="1400" dirty="0"/>
                        <a:t>0.1229486</a:t>
                      </a:r>
                    </a:p>
                  </a:txBody>
                  <a:tcPr/>
                </a:tc>
                <a:extLst>
                  <a:ext uri="{0D108BD9-81ED-4DB2-BD59-A6C34878D82A}">
                    <a16:rowId xmlns:a16="http://schemas.microsoft.com/office/drawing/2014/main" val="3918526692"/>
                  </a:ext>
                </a:extLst>
              </a:tr>
              <a:tr h="372503">
                <a:tc>
                  <a:txBody>
                    <a:bodyPr/>
                    <a:lstStyle/>
                    <a:p>
                      <a:r>
                        <a:rPr lang="en-US" sz="1400" dirty="0"/>
                        <a:t>3</a:t>
                      </a:r>
                    </a:p>
                  </a:txBody>
                  <a:tcPr/>
                </a:tc>
                <a:tc>
                  <a:txBody>
                    <a:bodyPr/>
                    <a:lstStyle/>
                    <a:p>
                      <a:r>
                        <a:rPr lang="en-US" sz="1400" dirty="0"/>
                        <a:t>0.09675944</a:t>
                      </a:r>
                    </a:p>
                  </a:txBody>
                  <a:tcPr/>
                </a:tc>
                <a:extLst>
                  <a:ext uri="{0D108BD9-81ED-4DB2-BD59-A6C34878D82A}">
                    <a16:rowId xmlns:a16="http://schemas.microsoft.com/office/drawing/2014/main" val="3189856744"/>
                  </a:ext>
                </a:extLst>
              </a:tr>
              <a:tr h="372503">
                <a:tc>
                  <a:txBody>
                    <a:bodyPr/>
                    <a:lstStyle/>
                    <a:p>
                      <a:r>
                        <a:rPr lang="en-US" sz="1400" dirty="0"/>
                        <a:t>4</a:t>
                      </a:r>
                    </a:p>
                  </a:txBody>
                  <a:tcPr/>
                </a:tc>
                <a:tc>
                  <a:txBody>
                    <a:bodyPr/>
                    <a:lstStyle/>
                    <a:p>
                      <a:r>
                        <a:rPr lang="en-US" sz="1400" dirty="0"/>
                        <a:t>0.07872317</a:t>
                      </a:r>
                    </a:p>
                  </a:txBody>
                  <a:tcPr/>
                </a:tc>
                <a:extLst>
                  <a:ext uri="{0D108BD9-81ED-4DB2-BD59-A6C34878D82A}">
                    <a16:rowId xmlns:a16="http://schemas.microsoft.com/office/drawing/2014/main" val="961295825"/>
                  </a:ext>
                </a:extLst>
              </a:tr>
              <a:tr h="372503">
                <a:tc>
                  <a:txBody>
                    <a:bodyPr/>
                    <a:lstStyle/>
                    <a:p>
                      <a:r>
                        <a:rPr lang="en-US" sz="1400" dirty="0"/>
                        <a:t>5</a:t>
                      </a:r>
                    </a:p>
                  </a:txBody>
                  <a:tcPr/>
                </a:tc>
                <a:tc>
                  <a:txBody>
                    <a:bodyPr/>
                    <a:lstStyle/>
                    <a:p>
                      <a:r>
                        <a:rPr lang="en-US" sz="1400" dirty="0"/>
                        <a:t>0.06488438</a:t>
                      </a:r>
                    </a:p>
                  </a:txBody>
                  <a:tcPr/>
                </a:tc>
                <a:extLst>
                  <a:ext uri="{0D108BD9-81ED-4DB2-BD59-A6C34878D82A}">
                    <a16:rowId xmlns:a16="http://schemas.microsoft.com/office/drawing/2014/main" val="2271260283"/>
                  </a:ext>
                </a:extLst>
              </a:tr>
              <a:tr h="372503">
                <a:tc>
                  <a:txBody>
                    <a:bodyPr/>
                    <a:lstStyle/>
                    <a:p>
                      <a:r>
                        <a:rPr lang="en-US" sz="1400" dirty="0"/>
                        <a:t>6</a:t>
                      </a:r>
                    </a:p>
                  </a:txBody>
                  <a:tcPr/>
                </a:tc>
                <a:tc>
                  <a:txBody>
                    <a:bodyPr/>
                    <a:lstStyle/>
                    <a:p>
                      <a:r>
                        <a:rPr lang="en-US" sz="1400" dirty="0"/>
                        <a:t>0.060528208</a:t>
                      </a:r>
                    </a:p>
                  </a:txBody>
                  <a:tcPr/>
                </a:tc>
                <a:extLst>
                  <a:ext uri="{0D108BD9-81ED-4DB2-BD59-A6C34878D82A}">
                    <a16:rowId xmlns:a16="http://schemas.microsoft.com/office/drawing/2014/main" val="337794534"/>
                  </a:ext>
                </a:extLst>
              </a:tr>
              <a:tr h="372503">
                <a:tc>
                  <a:txBody>
                    <a:bodyPr/>
                    <a:lstStyle/>
                    <a:p>
                      <a:r>
                        <a:rPr lang="en-US" sz="1400" dirty="0"/>
                        <a:t>7</a:t>
                      </a:r>
                    </a:p>
                  </a:txBody>
                  <a:tcPr/>
                </a:tc>
                <a:tc>
                  <a:txBody>
                    <a:bodyPr/>
                    <a:lstStyle/>
                    <a:p>
                      <a:r>
                        <a:rPr lang="en-US" sz="1400" dirty="0"/>
                        <a:t>0.05305962</a:t>
                      </a:r>
                    </a:p>
                  </a:txBody>
                  <a:tcPr/>
                </a:tc>
                <a:extLst>
                  <a:ext uri="{0D108BD9-81ED-4DB2-BD59-A6C34878D82A}">
                    <a16:rowId xmlns:a16="http://schemas.microsoft.com/office/drawing/2014/main" val="764407456"/>
                  </a:ext>
                </a:extLst>
              </a:tr>
              <a:tr h="372503">
                <a:tc>
                  <a:txBody>
                    <a:bodyPr/>
                    <a:lstStyle/>
                    <a:p>
                      <a:r>
                        <a:rPr lang="en-US" sz="1400" dirty="0"/>
                        <a:t>8</a:t>
                      </a:r>
                    </a:p>
                  </a:txBody>
                  <a:tcPr/>
                </a:tc>
                <a:tc>
                  <a:txBody>
                    <a:bodyPr/>
                    <a:lstStyle/>
                    <a:p>
                      <a:r>
                        <a:rPr lang="en-US" sz="1400" dirty="0"/>
                        <a:t>0.051149532</a:t>
                      </a:r>
                    </a:p>
                  </a:txBody>
                  <a:tcPr/>
                </a:tc>
                <a:extLst>
                  <a:ext uri="{0D108BD9-81ED-4DB2-BD59-A6C34878D82A}">
                    <a16:rowId xmlns:a16="http://schemas.microsoft.com/office/drawing/2014/main" val="386813543"/>
                  </a:ext>
                </a:extLst>
              </a:tr>
              <a:tr h="372503">
                <a:tc>
                  <a:txBody>
                    <a:bodyPr/>
                    <a:lstStyle/>
                    <a:p>
                      <a:r>
                        <a:rPr lang="en-US" sz="1400" dirty="0"/>
                        <a:t>9</a:t>
                      </a:r>
                    </a:p>
                  </a:txBody>
                  <a:tcPr/>
                </a:tc>
                <a:tc>
                  <a:txBody>
                    <a:bodyPr/>
                    <a:lstStyle/>
                    <a:p>
                      <a:r>
                        <a:rPr lang="en-US" sz="1400" dirty="0"/>
                        <a:t>0.05223356</a:t>
                      </a:r>
                    </a:p>
                  </a:txBody>
                  <a:tcPr/>
                </a:tc>
                <a:extLst>
                  <a:ext uri="{0D108BD9-81ED-4DB2-BD59-A6C34878D82A}">
                    <a16:rowId xmlns:a16="http://schemas.microsoft.com/office/drawing/2014/main" val="2623066695"/>
                  </a:ext>
                </a:extLst>
              </a:tr>
              <a:tr h="372503">
                <a:tc>
                  <a:txBody>
                    <a:bodyPr/>
                    <a:lstStyle/>
                    <a:p>
                      <a:r>
                        <a:rPr lang="en-US" sz="1400" dirty="0"/>
                        <a:t>10</a:t>
                      </a:r>
                    </a:p>
                  </a:txBody>
                  <a:tcPr/>
                </a:tc>
                <a:tc>
                  <a:txBody>
                    <a:bodyPr/>
                    <a:lstStyle/>
                    <a:p>
                      <a:r>
                        <a:rPr lang="en-US" sz="1400" dirty="0"/>
                        <a:t>0.04621785</a:t>
                      </a:r>
                    </a:p>
                  </a:txBody>
                  <a:tcPr/>
                </a:tc>
                <a:extLst>
                  <a:ext uri="{0D108BD9-81ED-4DB2-BD59-A6C34878D82A}">
                    <a16:rowId xmlns:a16="http://schemas.microsoft.com/office/drawing/2014/main" val="3422197983"/>
                  </a:ext>
                </a:extLst>
              </a:tr>
              <a:tr h="372503">
                <a:tc>
                  <a:txBody>
                    <a:bodyPr/>
                    <a:lstStyle/>
                    <a:p>
                      <a:r>
                        <a:rPr lang="en-US" sz="1400" dirty="0"/>
                        <a:t>11</a:t>
                      </a:r>
                    </a:p>
                  </a:txBody>
                  <a:tcPr/>
                </a:tc>
                <a:tc>
                  <a:txBody>
                    <a:bodyPr/>
                    <a:lstStyle/>
                    <a:p>
                      <a:r>
                        <a:rPr lang="en-US" sz="1400" dirty="0"/>
                        <a:t>0.047551572</a:t>
                      </a:r>
                    </a:p>
                  </a:txBody>
                  <a:tcPr/>
                </a:tc>
                <a:extLst>
                  <a:ext uri="{0D108BD9-81ED-4DB2-BD59-A6C34878D82A}">
                    <a16:rowId xmlns:a16="http://schemas.microsoft.com/office/drawing/2014/main" val="2302096698"/>
                  </a:ext>
                </a:extLst>
              </a:tr>
            </a:tbl>
          </a:graphicData>
        </a:graphic>
      </p:graphicFrame>
      <p:sp>
        <p:nvSpPr>
          <p:cNvPr id="5" name="Right Arrow 4">
            <a:extLst>
              <a:ext uri="{FF2B5EF4-FFF2-40B4-BE49-F238E27FC236}">
                <a16:creationId xmlns:a16="http://schemas.microsoft.com/office/drawing/2014/main" id="{BB874DBB-C8A4-CEB1-3400-6FC2C95B49F1}"/>
              </a:ext>
            </a:extLst>
          </p:cNvPr>
          <p:cNvSpPr/>
          <p:nvPr/>
        </p:nvSpPr>
        <p:spPr>
          <a:xfrm>
            <a:off x="1119762" y="4151376"/>
            <a:ext cx="203565" cy="30175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454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7902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4: </a:t>
            </a:r>
            <a:r>
              <a:rPr lang="en-US" sz="2000" b="1" i="0" dirty="0" err="1">
                <a:effectLst/>
                <a:latin typeface="+mn-lt"/>
              </a:rPr>
              <a:t>KMeans</a:t>
            </a:r>
            <a:r>
              <a:rPr lang="en-US" sz="2000" b="1" i="0" dirty="0">
                <a:effectLst/>
                <a:latin typeface="+mn-lt"/>
              </a:rPr>
              <a:t> (Cluster Profiling)</a:t>
            </a:r>
          </a:p>
        </p:txBody>
      </p:sp>
      <p:sp>
        <p:nvSpPr>
          <p:cNvPr id="3" name="TextBox 2">
            <a:extLst>
              <a:ext uri="{FF2B5EF4-FFF2-40B4-BE49-F238E27FC236}">
                <a16:creationId xmlns:a16="http://schemas.microsoft.com/office/drawing/2014/main" id="{EF13CA12-8518-47DA-7016-C3CE290C1797}"/>
              </a:ext>
            </a:extLst>
          </p:cNvPr>
          <p:cNvSpPr txBox="1"/>
          <p:nvPr/>
        </p:nvSpPr>
        <p:spPr>
          <a:xfrm>
            <a:off x="2029522" y="1683834"/>
            <a:ext cx="8943278" cy="1754326"/>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latin typeface="Helvetica Neue" panose="02000503000000020004" pitchFamily="2" charset="0"/>
              </a:rPr>
              <a:t>Using Cluster Analysis</a:t>
            </a:r>
            <a:r>
              <a:rPr lang="en-US" b="0" i="0" dirty="0">
                <a:effectLst/>
                <a:latin typeface="Helvetica Neue" panose="02000503000000020004" pitchFamily="2" charset="0"/>
              </a:rPr>
              <a:t>: The similar books will be grouped together.</a:t>
            </a:r>
          </a:p>
          <a:p>
            <a:pPr marL="742950" lvl="1" indent="-285750">
              <a:buFont typeface="Arial" panose="020B0604020202020204" pitchFamily="34" charset="0"/>
              <a:buChar char="•"/>
            </a:pPr>
            <a:r>
              <a:rPr lang="en-US" b="0" i="1" dirty="0">
                <a:effectLst/>
                <a:latin typeface="Helvetica Neue" panose="02000503000000020004" pitchFamily="2" charset="0"/>
              </a:rPr>
              <a:t>Setting the number of group to 6 </a:t>
            </a:r>
          </a:p>
          <a:p>
            <a:pPr marL="742950" lvl="1" indent="-285750">
              <a:buFont typeface="Arial" panose="020B0604020202020204" pitchFamily="34" charset="0"/>
              <a:buChar char="•"/>
            </a:pPr>
            <a:r>
              <a:rPr lang="en-US" b="0" i="0" dirty="0">
                <a:effectLst/>
                <a:latin typeface="Helvetica Neue" panose="02000503000000020004" pitchFamily="2" charset="0"/>
              </a:rPr>
              <a:t> We use the </a:t>
            </a:r>
            <a:r>
              <a:rPr lang="en-US" b="0" i="0" dirty="0" err="1">
                <a:effectLst/>
                <a:latin typeface="Helvetica Neue" panose="02000503000000020004" pitchFamily="2" charset="0"/>
              </a:rPr>
              <a:t>KMeans</a:t>
            </a:r>
            <a:r>
              <a:rPr lang="en-US" b="0" i="0" dirty="0">
                <a:effectLst/>
                <a:latin typeface="Helvetica Neue" panose="02000503000000020004" pitchFamily="2" charset="0"/>
              </a:rPr>
              <a:t> clustering algorithm in the form of </a:t>
            </a:r>
            <a:r>
              <a:rPr lang="en-US" b="0" i="0" dirty="0" err="1">
                <a:effectLst/>
                <a:latin typeface="Helvetica Neue" panose="02000503000000020004" pitchFamily="2" charset="0"/>
              </a:rPr>
              <a:t>MiniBatchKmeans</a:t>
            </a:r>
            <a:endParaRPr lang="en-US" b="0" i="0" dirty="0">
              <a:effectLst/>
              <a:latin typeface="Helvetica Neue" panose="02000503000000020004" pitchFamily="2" charset="0"/>
            </a:endParaRPr>
          </a:p>
          <a:p>
            <a:pPr marL="742950" lvl="1" indent="-285750">
              <a:buFont typeface="Arial" panose="020B0604020202020204" pitchFamily="34" charset="0"/>
              <a:buChar char="•"/>
            </a:pPr>
            <a:r>
              <a:rPr lang="en-US" b="0" i="0" dirty="0">
                <a:effectLst/>
                <a:latin typeface="Helvetica Neue" panose="02000503000000020004" pitchFamily="2" charset="0"/>
              </a:rPr>
              <a:t>Examine the most representative book from each cluster to see if the clustering work effectively.</a:t>
            </a:r>
          </a:p>
          <a:p>
            <a:endParaRPr lang="en-US" dirty="0"/>
          </a:p>
        </p:txBody>
      </p:sp>
      <p:sp>
        <p:nvSpPr>
          <p:cNvPr id="4" name="Slide Number Placeholder 3">
            <a:extLst>
              <a:ext uri="{FF2B5EF4-FFF2-40B4-BE49-F238E27FC236}">
                <a16:creationId xmlns:a16="http://schemas.microsoft.com/office/drawing/2014/main" id="{5670D94E-D272-996F-BB53-F71B263BC6E2}"/>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25023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7902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800" b="1" i="0" dirty="0">
                <a:effectLst/>
              </a:rPr>
              <a:t>Step 4: </a:t>
            </a:r>
            <a:r>
              <a:rPr lang="en-US" sz="1800" b="1" i="0" dirty="0" err="1">
                <a:effectLst/>
              </a:rPr>
              <a:t>KMeans</a:t>
            </a:r>
            <a:r>
              <a:rPr lang="en-US" sz="1800" b="1" i="0" dirty="0">
                <a:effectLst/>
              </a:rPr>
              <a:t> (</a:t>
            </a:r>
            <a:r>
              <a:rPr lang="en-US" sz="1800" b="0" i="0" dirty="0">
                <a:effectLst/>
              </a:rPr>
              <a:t>Examine the most representative book from each cluste</a:t>
            </a:r>
            <a:r>
              <a:rPr lang="en-US" sz="1800" dirty="0"/>
              <a:t>r)</a:t>
            </a:r>
            <a:endParaRPr lang="en-US" sz="1800" b="0" i="0" dirty="0">
              <a:effectLst/>
            </a:endParaRPr>
          </a:p>
        </p:txBody>
      </p:sp>
      <p:pic>
        <p:nvPicPr>
          <p:cNvPr id="4" name="Picture 3">
            <a:extLst>
              <a:ext uri="{FF2B5EF4-FFF2-40B4-BE49-F238E27FC236}">
                <a16:creationId xmlns:a16="http://schemas.microsoft.com/office/drawing/2014/main" id="{54B1B000-06F5-9808-24CF-8701F636DD56}"/>
              </a:ext>
            </a:extLst>
          </p:cNvPr>
          <p:cNvPicPr>
            <a:picLocks noChangeAspect="1"/>
          </p:cNvPicPr>
          <p:nvPr/>
        </p:nvPicPr>
        <p:blipFill>
          <a:blip r:embed="rId8"/>
          <a:stretch>
            <a:fillRect/>
          </a:stretch>
        </p:blipFill>
        <p:spPr>
          <a:xfrm>
            <a:off x="2209800" y="1523099"/>
            <a:ext cx="7772400" cy="5300746"/>
          </a:xfrm>
          <a:prstGeom prst="rect">
            <a:avLst/>
          </a:prstGeom>
        </p:spPr>
      </p:pic>
      <p:sp>
        <p:nvSpPr>
          <p:cNvPr id="2" name="Slide Number Placeholder 1">
            <a:extLst>
              <a:ext uri="{FF2B5EF4-FFF2-40B4-BE49-F238E27FC236}">
                <a16:creationId xmlns:a16="http://schemas.microsoft.com/office/drawing/2014/main" id="{14A448E7-F193-96A2-86FC-897FD7AEF455}"/>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062146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5: Dimensionality Reduction </a:t>
            </a:r>
          </a:p>
          <a:p>
            <a:pPr algn="l"/>
            <a:r>
              <a:rPr lang="en-US" sz="2000" b="1" i="0" dirty="0">
                <a:effectLst/>
                <a:latin typeface="+mn-lt"/>
              </a:rPr>
              <a:t>(Reducing Variables using PCA)</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1301987" y="1724401"/>
            <a:ext cx="8455330" cy="3550126"/>
          </a:xfrm>
        </p:spPr>
        <p:txBody>
          <a:bodyPr>
            <a:normAutofit/>
          </a:bodyPr>
          <a:lstStyle/>
          <a:p>
            <a:r>
              <a:rPr lang="en-US" sz="1800" b="0" i="0" dirty="0">
                <a:effectLst/>
                <a:latin typeface="Helvetica Neue" panose="02000503000000020004" pitchFamily="2" charset="0"/>
              </a:rPr>
              <a:t>To visualize high-dimensional datasets we used techniques of dimensionality reduction.</a:t>
            </a:r>
          </a:p>
          <a:p>
            <a:pPr marL="736600" lvl="1" indent="-285750"/>
            <a:r>
              <a:rPr lang="en-US" sz="1600" b="0" i="0" dirty="0">
                <a:effectLst/>
                <a:latin typeface="Helvetica Neue" panose="02000503000000020004" pitchFamily="2" charset="0"/>
              </a:rPr>
              <a:t>We will first reduce our dimensions from 100 to 50 using PCA</a:t>
            </a:r>
          </a:p>
          <a:p>
            <a:pPr marL="736600" lvl="1" indent="-285750"/>
            <a:r>
              <a:rPr lang="en-US" sz="1600" dirty="0">
                <a:latin typeface="Helvetica Neue" panose="02000503000000020004" pitchFamily="2" charset="0"/>
              </a:rPr>
              <a:t>U</a:t>
            </a:r>
            <a:r>
              <a:rPr lang="en-US" sz="1600" b="0" i="0" dirty="0">
                <a:effectLst/>
                <a:latin typeface="Helvetica Neue" panose="02000503000000020004" pitchFamily="2" charset="0"/>
              </a:rPr>
              <a:t>sing t-</a:t>
            </a:r>
            <a:r>
              <a:rPr lang="en-US" sz="1600" b="0" i="0" dirty="0" err="1">
                <a:effectLst/>
                <a:latin typeface="Helvetica Neue" panose="02000503000000020004" pitchFamily="2" charset="0"/>
              </a:rPr>
              <a:t>sne</a:t>
            </a:r>
            <a:r>
              <a:rPr lang="en-US" sz="1600" b="0" i="0" dirty="0">
                <a:effectLst/>
                <a:latin typeface="Helvetica Neue" panose="02000503000000020004" pitchFamily="2" charset="0"/>
              </a:rPr>
              <a:t> to visualize our clusters in 2 dimensions</a:t>
            </a:r>
            <a:endParaRPr lang="en-US" sz="1600" dirty="0"/>
          </a:p>
        </p:txBody>
      </p:sp>
      <p:sp>
        <p:nvSpPr>
          <p:cNvPr id="3" name="Slide Number Placeholder 2">
            <a:extLst>
              <a:ext uri="{FF2B5EF4-FFF2-40B4-BE49-F238E27FC236}">
                <a16:creationId xmlns:a16="http://schemas.microsoft.com/office/drawing/2014/main" id="{002416FD-6669-D4B2-138F-FD10B176A963}"/>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040769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5: Dimensionality Reduction (Execute TSNE Model)</a:t>
            </a:r>
          </a:p>
          <a:p>
            <a:pPr algn="l"/>
            <a:endParaRPr lang="en-US" sz="2000" b="1" i="0" dirty="0">
              <a:effectLst/>
              <a:latin typeface="+mn-lt"/>
            </a:endParaRP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272711" y="1735844"/>
            <a:ext cx="7796540" cy="2601980"/>
          </a:xfrm>
        </p:spPr>
        <p:txBody>
          <a:bodyPr/>
          <a:lstStyle/>
          <a:p>
            <a:pPr marL="0" indent="0">
              <a:buNone/>
            </a:pPr>
            <a:r>
              <a:rPr lang="en-US" b="1" i="0" dirty="0">
                <a:effectLst/>
                <a:latin typeface="Helvetica Neue" panose="02000503000000020004" pitchFamily="2" charset="0"/>
              </a:rPr>
              <a:t>t-Distributed Stochastic Neighbor Embedding (t-SNE)</a:t>
            </a:r>
            <a:r>
              <a:rPr lang="en-US" b="0" i="0" dirty="0">
                <a:effectLst/>
                <a:latin typeface="Helvetica Neue" panose="02000503000000020004" pitchFamily="2" charset="0"/>
              </a:rPr>
              <a:t> is a technique for dimensionality reduction that allows mapping a high-dimensional distribution to a 2-dim plane. </a:t>
            </a:r>
            <a:endParaRPr lang="en-US" dirty="0"/>
          </a:p>
        </p:txBody>
      </p:sp>
      <p:sp>
        <p:nvSpPr>
          <p:cNvPr id="4" name="Slide Number Placeholder 3">
            <a:extLst>
              <a:ext uri="{FF2B5EF4-FFF2-40B4-BE49-F238E27FC236}">
                <a16:creationId xmlns:a16="http://schemas.microsoft.com/office/drawing/2014/main" id="{CD005BA3-3277-5800-495A-A84FD116A157}"/>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4015182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Step 5: Cluster Visualization</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2052116"/>
            <a:ext cx="7796540" cy="3997828"/>
          </a:xfrm>
        </p:spPr>
        <p:txBody>
          <a:bodyPr/>
          <a:lstStyle/>
          <a:p>
            <a:pPr marL="0" indent="0">
              <a:buNone/>
            </a:pPr>
            <a:endParaRPr lang="en-US" dirty="0"/>
          </a:p>
        </p:txBody>
      </p:sp>
      <p:pic>
        <p:nvPicPr>
          <p:cNvPr id="22530" name="Picture 2">
            <a:extLst>
              <a:ext uri="{FF2B5EF4-FFF2-40B4-BE49-F238E27FC236}">
                <a16:creationId xmlns:a16="http://schemas.microsoft.com/office/drawing/2014/main" id="{5EA0E34E-7AB0-4BBE-7044-2D81A2C17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7212" y="1284381"/>
            <a:ext cx="6919188" cy="5359307"/>
          </a:xfrm>
          <a:prstGeom prst="rect">
            <a:avLst/>
          </a:prstGeom>
          <a:solidFill>
            <a:schemeClr val="tx1"/>
          </a:solidFill>
        </p:spPr>
      </p:pic>
      <p:sp>
        <p:nvSpPr>
          <p:cNvPr id="3" name="Slide Number Placeholder 2">
            <a:extLst>
              <a:ext uri="{FF2B5EF4-FFF2-40B4-BE49-F238E27FC236}">
                <a16:creationId xmlns:a16="http://schemas.microsoft.com/office/drawing/2014/main" id="{244F8DF4-68F6-A131-E8ED-742EFC414CCD}"/>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87363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Sample</a:t>
            </a:r>
            <a:r>
              <a:rPr lang="en-US" sz="2000" b="1" dirty="0">
                <a:latin typeface="+mn-lt"/>
              </a:rPr>
              <a:t> T</a:t>
            </a:r>
            <a:r>
              <a:rPr lang="en-US" sz="2000" b="1" i="0" dirty="0">
                <a:effectLst/>
                <a:latin typeface="+mn-lt"/>
              </a:rPr>
              <a:t>itles</a:t>
            </a:r>
          </a:p>
        </p:txBody>
      </p:sp>
      <p:pic>
        <p:nvPicPr>
          <p:cNvPr id="12290" name="Picture 2">
            <a:extLst>
              <a:ext uri="{FF2B5EF4-FFF2-40B4-BE49-F238E27FC236}">
                <a16:creationId xmlns:a16="http://schemas.microsoft.com/office/drawing/2014/main" id="{76620AA0-869D-A046-7415-A3EE2E5A46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3445" y="2052116"/>
            <a:ext cx="6071951" cy="3744136"/>
          </a:xfrm>
          <a:prstGeom prst="rect">
            <a:avLst/>
          </a:prstGeom>
          <a:solidFill>
            <a:schemeClr val="tx1"/>
          </a:solidFill>
        </p:spPr>
      </p:pic>
      <p:sp>
        <p:nvSpPr>
          <p:cNvPr id="2" name="Slide Number Placeholder 1">
            <a:extLst>
              <a:ext uri="{FF2B5EF4-FFF2-40B4-BE49-F238E27FC236}">
                <a16:creationId xmlns:a16="http://schemas.microsoft.com/office/drawing/2014/main" id="{7662069E-D19C-779A-F638-B7C17388EA89}"/>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875687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38">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0">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52" name="Picture 42">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3" name="Rectangle 44">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Freeform: Shape 46">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Oval 48">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A32B8C-F7C1-0FB8-448B-7F6B9D412803}"/>
              </a:ext>
            </a:extLst>
          </p:cNvPr>
          <p:cNvSpPr txBox="1">
            <a:spLocks/>
          </p:cNvSpPr>
          <p:nvPr/>
        </p:nvSpPr>
        <p:spPr>
          <a:xfrm>
            <a:off x="2552395" y="1523344"/>
            <a:ext cx="7958331" cy="1530542"/>
          </a:xfrm>
          <a:prstGeom prst="rect">
            <a:avLst/>
          </a:prstGeom>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spcAft>
                <a:spcPts val="600"/>
              </a:spcAft>
            </a:pPr>
            <a:r>
              <a:rPr lang="en-US" sz="5400" dirty="0"/>
              <a:t>Building Goodreads Book Recommendation Systems</a:t>
            </a:r>
          </a:p>
        </p:txBody>
      </p:sp>
      <p:graphicFrame>
        <p:nvGraphicFramePr>
          <p:cNvPr id="3" name="Content Placeholder 3">
            <a:extLst>
              <a:ext uri="{FF2B5EF4-FFF2-40B4-BE49-F238E27FC236}">
                <a16:creationId xmlns:a16="http://schemas.microsoft.com/office/drawing/2014/main" id="{C13CC90A-4ADA-15AD-F137-9F4AC48F2246}"/>
              </a:ext>
            </a:extLst>
          </p:cNvPr>
          <p:cNvGraphicFramePr>
            <a:graphicFrameLocks/>
          </p:cNvGraphicFramePr>
          <p:nvPr>
            <p:extLst>
              <p:ext uri="{D42A27DB-BD31-4B8C-83A1-F6EECF244321}">
                <p14:modId xmlns:p14="http://schemas.microsoft.com/office/powerpoint/2010/main" val="3764982318"/>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17CE525E-1D4C-5699-3EC9-A87E2D78C7E9}"/>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42994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1F0D667-3DBD-67CD-8FD9-5902C2ABC7E3}"/>
              </a:ext>
            </a:extLst>
          </p:cNvPr>
          <p:cNvSpPr txBox="1">
            <a:spLocks/>
          </p:cNvSpPr>
          <p:nvPr/>
        </p:nvSpPr>
        <p:spPr>
          <a:xfrm>
            <a:off x="1481913" y="1728850"/>
            <a:ext cx="4614087" cy="3916344"/>
          </a:xfrm>
          <a:prstGeom prst="rect">
            <a:avLst/>
          </a:prstGeom>
        </p:spPr>
        <p:txBody>
          <a:bodyPr vert="horz" lIns="91440" tIns="45720" rIns="91440" bIns="45720" rtlCol="0" anchor="t">
            <a:normAutofit fontScale="9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3600" dirty="0">
                <a:latin typeface="Söhne"/>
              </a:rPr>
              <a:t>This project aims to build a book recommendation system for Goodreads users, which suggests books based on their reading history, preferences, and ratings. </a:t>
            </a:r>
            <a:br>
              <a:rPr lang="en-US" sz="3600" dirty="0">
                <a:latin typeface="Söhne"/>
              </a:rPr>
            </a:br>
            <a:endParaRPr lang="en-US" dirty="0"/>
          </a:p>
        </p:txBody>
      </p:sp>
      <p:pic>
        <p:nvPicPr>
          <p:cNvPr id="7" name="Picture 6" descr="Books stacked on a table">
            <a:extLst>
              <a:ext uri="{FF2B5EF4-FFF2-40B4-BE49-F238E27FC236}">
                <a16:creationId xmlns:a16="http://schemas.microsoft.com/office/drawing/2014/main" id="{A275142F-FC78-55C6-D6C6-3E42D3DF43BA}"/>
              </a:ext>
            </a:extLst>
          </p:cNvPr>
          <p:cNvPicPr>
            <a:picLocks noChangeAspect="1"/>
          </p:cNvPicPr>
          <p:nvPr/>
        </p:nvPicPr>
        <p:blipFill rotWithShape="1">
          <a:blip r:embed="rId8"/>
          <a:srcRect l="28329" r="26342" b="-2"/>
          <a:stretch/>
        </p:blipFill>
        <p:spPr>
          <a:xfrm>
            <a:off x="7008805" y="515817"/>
            <a:ext cx="4339133" cy="6342410"/>
          </a:xfrm>
          <a:prstGeom prst="rect">
            <a:avLst/>
          </a:prstGeom>
        </p:spPr>
      </p:pic>
      <p:sp>
        <p:nvSpPr>
          <p:cNvPr id="8" name="TextBox 7">
            <a:extLst>
              <a:ext uri="{FF2B5EF4-FFF2-40B4-BE49-F238E27FC236}">
                <a16:creationId xmlns:a16="http://schemas.microsoft.com/office/drawing/2014/main" id="{570529BA-7835-4391-2FB4-537829788163}"/>
              </a:ext>
            </a:extLst>
          </p:cNvPr>
          <p:cNvSpPr txBox="1"/>
          <p:nvPr/>
        </p:nvSpPr>
        <p:spPr>
          <a:xfrm>
            <a:off x="2511116" y="725419"/>
            <a:ext cx="1978187" cy="400110"/>
          </a:xfrm>
          <a:prstGeom prst="rect">
            <a:avLst/>
          </a:prstGeom>
          <a:noFill/>
        </p:spPr>
        <p:txBody>
          <a:bodyPr wrap="square" rtlCol="0">
            <a:spAutoFit/>
          </a:bodyPr>
          <a:lstStyle/>
          <a:p>
            <a:r>
              <a:rPr lang="en-US" sz="2000" dirty="0"/>
              <a:t>Goal</a:t>
            </a:r>
            <a:endParaRPr lang="en-US" dirty="0"/>
          </a:p>
        </p:txBody>
      </p:sp>
      <p:sp>
        <p:nvSpPr>
          <p:cNvPr id="2" name="Slide Number Placeholder 1">
            <a:extLst>
              <a:ext uri="{FF2B5EF4-FFF2-40B4-BE49-F238E27FC236}">
                <a16:creationId xmlns:a16="http://schemas.microsoft.com/office/drawing/2014/main" id="{E49C9BC7-3F8A-E166-9F49-5F6A8DD981BC}"/>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25590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6913958" cy="573321"/>
          </a:xfrm>
          <a:prstGeom prst="rect">
            <a:avLst/>
          </a:prstGeom>
          <a:no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One-hot Encode Clusters</a:t>
            </a:r>
          </a:p>
        </p:txBody>
      </p:sp>
      <p:sp>
        <p:nvSpPr>
          <p:cNvPr id="4" name="Slide Number Placeholder 3">
            <a:extLst>
              <a:ext uri="{FF2B5EF4-FFF2-40B4-BE49-F238E27FC236}">
                <a16:creationId xmlns:a16="http://schemas.microsoft.com/office/drawing/2014/main" id="{437A4E0C-11FC-C281-67FD-785F8A653410}"/>
              </a:ext>
            </a:extLst>
          </p:cNvPr>
          <p:cNvSpPr>
            <a:spLocks noGrp="1"/>
          </p:cNvSpPr>
          <p:nvPr>
            <p:ph type="sldNum" sz="quarter" idx="12"/>
          </p:nvPr>
        </p:nvSpPr>
        <p:spPr/>
        <p:txBody>
          <a:bodyPr/>
          <a:lstStyle/>
          <a:p>
            <a:fld id="{6D22F896-40B5-4ADD-8801-0D06FADFA095}" type="slidenum">
              <a:rPr lang="en-US" smtClean="0"/>
              <a:t>40</a:t>
            </a:fld>
            <a:endParaRPr lang="en-US" dirty="0"/>
          </a:p>
        </p:txBody>
      </p:sp>
      <p:pic>
        <p:nvPicPr>
          <p:cNvPr id="5" name="Picture 4">
            <a:extLst>
              <a:ext uri="{FF2B5EF4-FFF2-40B4-BE49-F238E27FC236}">
                <a16:creationId xmlns:a16="http://schemas.microsoft.com/office/drawing/2014/main" id="{A9DFC29C-928E-8984-58A9-EB25AB18BD2B}"/>
              </a:ext>
            </a:extLst>
          </p:cNvPr>
          <p:cNvPicPr>
            <a:picLocks noChangeAspect="1"/>
          </p:cNvPicPr>
          <p:nvPr/>
        </p:nvPicPr>
        <p:blipFill>
          <a:blip r:embed="rId8"/>
          <a:stretch>
            <a:fillRect/>
          </a:stretch>
        </p:blipFill>
        <p:spPr>
          <a:xfrm>
            <a:off x="1873382" y="2648458"/>
            <a:ext cx="7046568" cy="2190760"/>
          </a:xfrm>
          <a:prstGeom prst="rect">
            <a:avLst/>
          </a:prstGeom>
        </p:spPr>
      </p:pic>
    </p:spTree>
    <p:extLst>
      <p:ext uri="{BB962C8B-B14F-4D97-AF65-F5344CB8AC3E}">
        <p14:creationId xmlns:p14="http://schemas.microsoft.com/office/powerpoint/2010/main" val="1314751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Recommendation Engine: Normalizing the Features</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773599" y="1874520"/>
            <a:ext cx="7796540" cy="659257"/>
          </a:xfrm>
        </p:spPr>
        <p:txBody>
          <a:bodyPr>
            <a:normAutofit/>
          </a:bodyPr>
          <a:lstStyle/>
          <a:p>
            <a:r>
              <a:rPr lang="en-US" dirty="0"/>
              <a:t>Normalize the features to have zero mean and unit variance</a:t>
            </a:r>
          </a:p>
          <a:p>
            <a:pPr marL="0" indent="0">
              <a:buNone/>
            </a:pPr>
            <a:endParaRPr lang="en-US" dirty="0"/>
          </a:p>
        </p:txBody>
      </p:sp>
      <p:sp>
        <p:nvSpPr>
          <p:cNvPr id="3" name="Slide Number Placeholder 2">
            <a:extLst>
              <a:ext uri="{FF2B5EF4-FFF2-40B4-BE49-F238E27FC236}">
                <a16:creationId xmlns:a16="http://schemas.microsoft.com/office/drawing/2014/main" id="{943C55DD-C76B-1DA5-C6A4-56213CAB1954}"/>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5" name="Picture 4">
            <a:extLst>
              <a:ext uri="{FF2B5EF4-FFF2-40B4-BE49-F238E27FC236}">
                <a16:creationId xmlns:a16="http://schemas.microsoft.com/office/drawing/2014/main" id="{8ED1A0E0-2507-BE7C-9F00-6314DAEC1BC5}"/>
              </a:ext>
            </a:extLst>
          </p:cNvPr>
          <p:cNvPicPr>
            <a:picLocks noChangeAspect="1"/>
          </p:cNvPicPr>
          <p:nvPr/>
        </p:nvPicPr>
        <p:blipFill>
          <a:blip r:embed="rId8"/>
          <a:stretch>
            <a:fillRect/>
          </a:stretch>
        </p:blipFill>
        <p:spPr>
          <a:xfrm>
            <a:off x="3384631" y="3001528"/>
            <a:ext cx="5422738" cy="3001264"/>
          </a:xfrm>
          <a:prstGeom prst="rect">
            <a:avLst/>
          </a:prstGeom>
        </p:spPr>
      </p:pic>
    </p:spTree>
    <p:extLst>
      <p:ext uri="{BB962C8B-B14F-4D97-AF65-F5344CB8AC3E}">
        <p14:creationId xmlns:p14="http://schemas.microsoft.com/office/powerpoint/2010/main" val="2851158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Recommendation Engine Using </a:t>
            </a:r>
            <a:r>
              <a:rPr lang="en-US" sz="2000" b="1" i="0" dirty="0">
                <a:effectLst/>
                <a:latin typeface="Helvetica Neue" panose="02000503000000020004" pitchFamily="2" charset="0"/>
              </a:rPr>
              <a:t>Euclidean Distance Matrix</a:t>
            </a:r>
          </a:p>
          <a:p>
            <a:pPr algn="l"/>
            <a:r>
              <a:rPr lang="en-US" sz="2000" b="1" i="0" dirty="0">
                <a:effectLst/>
                <a:latin typeface="+mn-lt"/>
              </a:rPr>
              <a:t> </a:t>
            </a:r>
          </a:p>
        </p:txBody>
      </p:sp>
      <p:sp>
        <p:nvSpPr>
          <p:cNvPr id="2" name="Slide Number Placeholder 1">
            <a:extLst>
              <a:ext uri="{FF2B5EF4-FFF2-40B4-BE49-F238E27FC236}">
                <a16:creationId xmlns:a16="http://schemas.microsoft.com/office/drawing/2014/main" id="{2955D34F-CE2A-E8A6-C5D0-ACB8A67FBEDE}"/>
              </a:ext>
            </a:extLst>
          </p:cNvPr>
          <p:cNvSpPr>
            <a:spLocks noGrp="1"/>
          </p:cNvSpPr>
          <p:nvPr>
            <p:ph type="sldNum" sz="quarter" idx="12"/>
          </p:nvPr>
        </p:nvSpPr>
        <p:spPr/>
        <p:txBody>
          <a:bodyPr/>
          <a:lstStyle/>
          <a:p>
            <a:fld id="{6D22F896-40B5-4ADD-8801-0D06FADFA095}" type="slidenum">
              <a:rPr lang="en-US" smtClean="0"/>
              <a:t>42</a:t>
            </a:fld>
            <a:endParaRPr lang="en-US" dirty="0"/>
          </a:p>
        </p:txBody>
      </p:sp>
      <p:graphicFrame>
        <p:nvGraphicFramePr>
          <p:cNvPr id="5" name="Table 5">
            <a:extLst>
              <a:ext uri="{FF2B5EF4-FFF2-40B4-BE49-F238E27FC236}">
                <a16:creationId xmlns:a16="http://schemas.microsoft.com/office/drawing/2014/main" id="{A47B0243-CA31-7882-9A32-BC69E86FD031}"/>
              </a:ext>
            </a:extLst>
          </p:cNvPr>
          <p:cNvGraphicFramePr>
            <a:graphicFrameLocks noGrp="1"/>
          </p:cNvGraphicFramePr>
          <p:nvPr>
            <p:extLst>
              <p:ext uri="{D42A27DB-BD31-4B8C-83A1-F6EECF244321}">
                <p14:modId xmlns:p14="http://schemas.microsoft.com/office/powerpoint/2010/main" val="1509259499"/>
              </p:ext>
            </p:extLst>
          </p:nvPr>
        </p:nvGraphicFramePr>
        <p:xfrm>
          <a:off x="5724779" y="1534120"/>
          <a:ext cx="4781678" cy="5161280"/>
        </p:xfrm>
        <a:graphic>
          <a:graphicData uri="http://schemas.openxmlformats.org/drawingml/2006/table">
            <a:tbl>
              <a:tblPr firstRow="1" bandRow="1">
                <a:tableStyleId>{0660B408-B3CF-4A94-85FC-2B1E0A45F4A2}</a:tableStyleId>
              </a:tblPr>
              <a:tblGrid>
                <a:gridCol w="557149">
                  <a:extLst>
                    <a:ext uri="{9D8B030D-6E8A-4147-A177-3AD203B41FA5}">
                      <a16:colId xmlns:a16="http://schemas.microsoft.com/office/drawing/2014/main" val="581266154"/>
                    </a:ext>
                  </a:extLst>
                </a:gridCol>
                <a:gridCol w="4224529">
                  <a:extLst>
                    <a:ext uri="{9D8B030D-6E8A-4147-A177-3AD203B41FA5}">
                      <a16:colId xmlns:a16="http://schemas.microsoft.com/office/drawing/2014/main" val="2270461737"/>
                    </a:ext>
                  </a:extLst>
                </a:gridCol>
              </a:tblGrid>
              <a:tr h="363024">
                <a:tc>
                  <a:txBody>
                    <a:bodyPr/>
                    <a:lstStyle/>
                    <a:p>
                      <a:r>
                        <a:rPr lang="en-US" sz="1050" b="1" dirty="0"/>
                        <a:t>Order</a:t>
                      </a:r>
                    </a:p>
                  </a:txBody>
                  <a:tcPr/>
                </a:tc>
                <a:tc>
                  <a:txBody>
                    <a:bodyPr/>
                    <a:lstStyle/>
                    <a:p>
                      <a:r>
                        <a:rPr lang="en-US" b="1" dirty="0"/>
                        <a:t>Similar title to “</a:t>
                      </a:r>
                      <a:r>
                        <a:rPr lang="en-US" sz="1800" b="1" kern="1200" dirty="0">
                          <a:solidFill>
                            <a:schemeClr val="lt1"/>
                          </a:solidFill>
                          <a:effectLst/>
                        </a:rPr>
                        <a:t>The Fault in Our Stars” using </a:t>
                      </a:r>
                      <a:r>
                        <a:rPr lang="en-US" sz="1800" b="1" dirty="0">
                          <a:effectLst/>
                        </a:rPr>
                        <a:t>Euclidean Distance Matrix</a:t>
                      </a:r>
                      <a:endParaRPr lang="en-US" b="1" dirty="0"/>
                    </a:p>
                  </a:txBody>
                  <a:tcPr/>
                </a:tc>
                <a:extLst>
                  <a:ext uri="{0D108BD9-81ED-4DB2-BD59-A6C34878D82A}">
                    <a16:rowId xmlns:a16="http://schemas.microsoft.com/office/drawing/2014/main" val="229238850"/>
                  </a:ext>
                </a:extLst>
              </a:tr>
              <a:tr h="370840">
                <a:tc>
                  <a:txBody>
                    <a:bodyPr/>
                    <a:lstStyle/>
                    <a:p>
                      <a:pPr marL="0" indent="0">
                        <a:buFont typeface="+mj-lt"/>
                        <a:buNone/>
                      </a:pPr>
                      <a:r>
                        <a:rPr lang="en-US" dirty="0"/>
                        <a:t>1</a:t>
                      </a:r>
                    </a:p>
                  </a:txBody>
                  <a:tcPr/>
                </a:tc>
                <a:tc>
                  <a:txBody>
                    <a:bodyPr/>
                    <a:lstStyle/>
                    <a:p>
                      <a:pPr marL="0" indent="0">
                        <a:buFont typeface="+mj-lt"/>
                        <a:buNone/>
                      </a:pPr>
                      <a:r>
                        <a:rPr lang="en-US" dirty="0"/>
                        <a:t>The Diary of a Young Girl</a:t>
                      </a:r>
                    </a:p>
                  </a:txBody>
                  <a:tcPr/>
                </a:tc>
                <a:extLst>
                  <a:ext uri="{0D108BD9-81ED-4DB2-BD59-A6C34878D82A}">
                    <a16:rowId xmlns:a16="http://schemas.microsoft.com/office/drawing/2014/main" val="1092343089"/>
                  </a:ext>
                </a:extLst>
              </a:tr>
              <a:tr h="370840">
                <a:tc>
                  <a:txBody>
                    <a:bodyPr/>
                    <a:lstStyle/>
                    <a:p>
                      <a:pPr marL="0" indent="0">
                        <a:buFont typeface="+mj-lt"/>
                        <a:buNone/>
                      </a:pPr>
                      <a:r>
                        <a:rPr lang="en-US" dirty="0"/>
                        <a:t>2</a:t>
                      </a:r>
                    </a:p>
                  </a:txBody>
                  <a:tcPr/>
                </a:tc>
                <a:tc>
                  <a:txBody>
                    <a:bodyPr/>
                    <a:lstStyle/>
                    <a:p>
                      <a:pPr marL="0" indent="0">
                        <a:buFont typeface="+mj-lt"/>
                        <a:buNone/>
                      </a:pPr>
                      <a:r>
                        <a:rPr lang="en-US" dirty="0"/>
                        <a:t>Pride and Prejudice</a:t>
                      </a:r>
                    </a:p>
                  </a:txBody>
                  <a:tcPr/>
                </a:tc>
                <a:extLst>
                  <a:ext uri="{0D108BD9-81ED-4DB2-BD59-A6C34878D82A}">
                    <a16:rowId xmlns:a16="http://schemas.microsoft.com/office/drawing/2014/main" val="4064874896"/>
                  </a:ext>
                </a:extLst>
              </a:tr>
              <a:tr h="370840">
                <a:tc>
                  <a:txBody>
                    <a:bodyPr/>
                    <a:lstStyle/>
                    <a:p>
                      <a:pPr marL="0" indent="0">
                        <a:buFont typeface="+mj-lt"/>
                        <a:buNone/>
                      </a:pPr>
                      <a:r>
                        <a:rPr lang="en-US" dirty="0"/>
                        <a:t>3</a:t>
                      </a:r>
                    </a:p>
                  </a:txBody>
                  <a:tcPr/>
                </a:tc>
                <a:tc>
                  <a:txBody>
                    <a:bodyPr/>
                    <a:lstStyle/>
                    <a:p>
                      <a:pPr marL="0" indent="0">
                        <a:buFont typeface="+mj-lt"/>
                        <a:buNone/>
                      </a:pPr>
                      <a:r>
                        <a:rPr lang="en-US" dirty="0"/>
                        <a:t>The Catcher in the Rye</a:t>
                      </a:r>
                    </a:p>
                  </a:txBody>
                  <a:tcPr/>
                </a:tc>
                <a:extLst>
                  <a:ext uri="{0D108BD9-81ED-4DB2-BD59-A6C34878D82A}">
                    <a16:rowId xmlns:a16="http://schemas.microsoft.com/office/drawing/2014/main" val="2706548338"/>
                  </a:ext>
                </a:extLst>
              </a:tr>
              <a:tr h="370840">
                <a:tc>
                  <a:txBody>
                    <a:bodyPr/>
                    <a:lstStyle/>
                    <a:p>
                      <a:pPr marL="0" indent="0">
                        <a:buFont typeface="+mj-lt"/>
                        <a:buNone/>
                      </a:pPr>
                      <a:r>
                        <a:rPr lang="en-US" dirty="0"/>
                        <a:t>4</a:t>
                      </a:r>
                    </a:p>
                  </a:txBody>
                  <a:tcPr/>
                </a:tc>
                <a:tc>
                  <a:txBody>
                    <a:bodyPr/>
                    <a:lstStyle/>
                    <a:p>
                      <a:pPr marL="0" indent="0">
                        <a:buFont typeface="+mj-lt"/>
                        <a:buNone/>
                      </a:pPr>
                      <a:r>
                        <a:rPr lang="en-US" dirty="0"/>
                        <a:t>The Great Gatsby</a:t>
                      </a:r>
                    </a:p>
                  </a:txBody>
                  <a:tcPr/>
                </a:tc>
                <a:extLst>
                  <a:ext uri="{0D108BD9-81ED-4DB2-BD59-A6C34878D82A}">
                    <a16:rowId xmlns:a16="http://schemas.microsoft.com/office/drawing/2014/main" val="1840994810"/>
                  </a:ext>
                </a:extLst>
              </a:tr>
              <a:tr h="370840">
                <a:tc>
                  <a:txBody>
                    <a:bodyPr/>
                    <a:lstStyle/>
                    <a:p>
                      <a:pPr marL="0" indent="0">
                        <a:buFont typeface="+mj-lt"/>
                        <a:buNone/>
                      </a:pPr>
                      <a:r>
                        <a:rPr lang="en-US" dirty="0"/>
                        <a:t>5</a:t>
                      </a:r>
                    </a:p>
                  </a:txBody>
                  <a:tcPr/>
                </a:tc>
                <a:tc>
                  <a:txBody>
                    <a:bodyPr/>
                    <a:lstStyle/>
                    <a:p>
                      <a:pPr marL="0" indent="0">
                        <a:buFont typeface="+mj-lt"/>
                        <a:buNone/>
                      </a:pPr>
                      <a:r>
                        <a:rPr lang="en-US" dirty="0"/>
                        <a:t>Catching Fire (The Hunger Games, #2)</a:t>
                      </a:r>
                    </a:p>
                  </a:txBody>
                  <a:tcPr/>
                </a:tc>
                <a:extLst>
                  <a:ext uri="{0D108BD9-81ED-4DB2-BD59-A6C34878D82A}">
                    <a16:rowId xmlns:a16="http://schemas.microsoft.com/office/drawing/2014/main" val="2840632649"/>
                  </a:ext>
                </a:extLst>
              </a:tr>
              <a:tr h="370840">
                <a:tc>
                  <a:txBody>
                    <a:bodyPr/>
                    <a:lstStyle/>
                    <a:p>
                      <a:pPr marL="0" indent="0">
                        <a:buFont typeface="+mj-lt"/>
                        <a:buNone/>
                      </a:pPr>
                      <a:r>
                        <a:rPr lang="en-US" dirty="0"/>
                        <a:t>6</a:t>
                      </a:r>
                    </a:p>
                  </a:txBody>
                  <a:tcPr/>
                </a:tc>
                <a:tc>
                  <a:txBody>
                    <a:bodyPr/>
                    <a:lstStyle/>
                    <a:p>
                      <a:pPr marL="0" indent="0">
                        <a:buFont typeface="+mj-lt"/>
                        <a:buNone/>
                      </a:pPr>
                      <a:r>
                        <a:rPr lang="en-US" dirty="0"/>
                        <a:t>1984</a:t>
                      </a:r>
                    </a:p>
                  </a:txBody>
                  <a:tcPr/>
                </a:tc>
                <a:extLst>
                  <a:ext uri="{0D108BD9-81ED-4DB2-BD59-A6C34878D82A}">
                    <a16:rowId xmlns:a16="http://schemas.microsoft.com/office/drawing/2014/main" val="3983164698"/>
                  </a:ext>
                </a:extLst>
              </a:tr>
              <a:tr h="370840">
                <a:tc>
                  <a:txBody>
                    <a:bodyPr/>
                    <a:lstStyle/>
                    <a:p>
                      <a:pPr marL="0" indent="0">
                        <a:buFont typeface="+mj-lt"/>
                        <a:buNone/>
                      </a:pPr>
                      <a:r>
                        <a:rPr lang="en-US" dirty="0"/>
                        <a:t>7</a:t>
                      </a:r>
                    </a:p>
                  </a:txBody>
                  <a:tcPr/>
                </a:tc>
                <a:tc>
                  <a:txBody>
                    <a:bodyPr/>
                    <a:lstStyle/>
                    <a:p>
                      <a:pPr marL="0" indent="0">
                        <a:buFont typeface="+mj-lt"/>
                        <a:buNone/>
                      </a:pPr>
                      <a:r>
                        <a:rPr lang="en-US" dirty="0"/>
                        <a:t>The Kite Runner</a:t>
                      </a:r>
                    </a:p>
                  </a:txBody>
                  <a:tcPr/>
                </a:tc>
                <a:extLst>
                  <a:ext uri="{0D108BD9-81ED-4DB2-BD59-A6C34878D82A}">
                    <a16:rowId xmlns:a16="http://schemas.microsoft.com/office/drawing/2014/main" val="412148171"/>
                  </a:ext>
                </a:extLst>
              </a:tr>
              <a:tr h="370840">
                <a:tc>
                  <a:txBody>
                    <a:bodyPr/>
                    <a:lstStyle/>
                    <a:p>
                      <a:pPr marL="0" indent="0">
                        <a:buFont typeface="+mj-lt"/>
                        <a:buNone/>
                      </a:pPr>
                      <a:r>
                        <a:rPr lang="en-US" dirty="0"/>
                        <a:t>8</a:t>
                      </a:r>
                    </a:p>
                  </a:txBody>
                  <a:tcPr/>
                </a:tc>
                <a:tc>
                  <a:txBody>
                    <a:bodyPr/>
                    <a:lstStyle/>
                    <a:p>
                      <a:pPr marL="0" indent="0">
                        <a:buFont typeface="+mj-lt"/>
                        <a:buNone/>
                      </a:pPr>
                      <a:r>
                        <a:rPr lang="en-US" dirty="0"/>
                        <a:t>Angels &amp; Demons (Robert Langdon, #1)</a:t>
                      </a:r>
                    </a:p>
                  </a:txBody>
                  <a:tcPr/>
                </a:tc>
                <a:extLst>
                  <a:ext uri="{0D108BD9-81ED-4DB2-BD59-A6C34878D82A}">
                    <a16:rowId xmlns:a16="http://schemas.microsoft.com/office/drawing/2014/main" val="1120575954"/>
                  </a:ext>
                </a:extLst>
              </a:tr>
              <a:tr h="370840">
                <a:tc>
                  <a:txBody>
                    <a:bodyPr/>
                    <a:lstStyle/>
                    <a:p>
                      <a:pPr marL="0" indent="0">
                        <a:buFont typeface="+mj-lt"/>
                        <a:buNone/>
                      </a:pPr>
                      <a:r>
                        <a:rPr lang="en-US" dirty="0"/>
                        <a:t>9</a:t>
                      </a:r>
                    </a:p>
                  </a:txBody>
                  <a:tcPr/>
                </a:tc>
                <a:tc>
                  <a:txBody>
                    <a:bodyPr/>
                    <a:lstStyle/>
                    <a:p>
                      <a:pPr marL="0" indent="0">
                        <a:buFont typeface="+mj-lt"/>
                        <a:buNone/>
                      </a:pPr>
                      <a:r>
                        <a:rPr lang="en-US" dirty="0"/>
                        <a:t>Harry Potter and the Chamber of Secrets (Harry Potter, #2)</a:t>
                      </a:r>
                    </a:p>
                  </a:txBody>
                  <a:tcPr/>
                </a:tc>
                <a:extLst>
                  <a:ext uri="{0D108BD9-81ED-4DB2-BD59-A6C34878D82A}">
                    <a16:rowId xmlns:a16="http://schemas.microsoft.com/office/drawing/2014/main" val="2428779421"/>
                  </a:ext>
                </a:extLst>
              </a:tr>
              <a:tr h="370840">
                <a:tc>
                  <a:txBody>
                    <a:bodyPr/>
                    <a:lstStyle/>
                    <a:p>
                      <a:pPr marL="0" indent="0">
                        <a:buFont typeface="+mj-lt"/>
                        <a:buNone/>
                      </a:pPr>
                      <a:r>
                        <a:rPr lang="en-US" dirty="0"/>
                        <a:t>10</a:t>
                      </a:r>
                    </a:p>
                  </a:txBody>
                  <a:tcPr/>
                </a:tc>
                <a:tc>
                  <a:txBody>
                    <a:bodyPr/>
                    <a:lstStyle/>
                    <a:p>
                      <a:pPr marL="0" indent="0">
                        <a:buFont typeface="+mj-lt"/>
                        <a:buNone/>
                      </a:pPr>
                      <a:r>
                        <a:rPr lang="en-US" dirty="0"/>
                        <a:t>Divergent (Divergent, #1)</a:t>
                      </a:r>
                    </a:p>
                  </a:txBody>
                  <a:tcPr/>
                </a:tc>
                <a:extLst>
                  <a:ext uri="{0D108BD9-81ED-4DB2-BD59-A6C34878D82A}">
                    <a16:rowId xmlns:a16="http://schemas.microsoft.com/office/drawing/2014/main" val="674401060"/>
                  </a:ext>
                </a:extLst>
              </a:tr>
            </a:tbl>
          </a:graphicData>
        </a:graphic>
      </p:graphicFrame>
      <p:sp>
        <p:nvSpPr>
          <p:cNvPr id="6" name="Content Placeholder 2">
            <a:extLst>
              <a:ext uri="{FF2B5EF4-FFF2-40B4-BE49-F238E27FC236}">
                <a16:creationId xmlns:a16="http://schemas.microsoft.com/office/drawing/2014/main" id="{80B249FE-7A23-2591-D8C4-4CD0932D7359}"/>
              </a:ext>
            </a:extLst>
          </p:cNvPr>
          <p:cNvSpPr>
            <a:spLocks noGrp="1"/>
          </p:cNvSpPr>
          <p:nvPr>
            <p:ph idx="1"/>
          </p:nvPr>
        </p:nvSpPr>
        <p:spPr>
          <a:xfrm>
            <a:off x="1456863" y="1643848"/>
            <a:ext cx="3535761" cy="4721040"/>
          </a:xfrm>
        </p:spPr>
        <p:txBody>
          <a:bodyPr>
            <a:normAutofit/>
          </a:bodyPr>
          <a:lstStyle/>
          <a:p>
            <a:pPr>
              <a:buFont typeface="Wingdings" pitchFamily="2" charset="2"/>
              <a:buChar char="ü"/>
            </a:pPr>
            <a:r>
              <a:rPr lang="en-US" sz="1400" dirty="0"/>
              <a:t>Calculate the Euclidean distance matrix between all pairs of books</a:t>
            </a:r>
          </a:p>
          <a:p>
            <a:pPr>
              <a:buFont typeface="Wingdings" pitchFamily="2" charset="2"/>
              <a:buChar char="ü"/>
            </a:pPr>
            <a:r>
              <a:rPr lang="en-US" sz="1400" dirty="0"/>
              <a:t> Choose a target book ID</a:t>
            </a:r>
          </a:p>
          <a:p>
            <a:pPr>
              <a:buFont typeface="Wingdings" pitchFamily="2" charset="2"/>
              <a:buChar char="ü"/>
            </a:pPr>
            <a:r>
              <a:rPr lang="en-US" sz="1400" dirty="0"/>
              <a:t>Get the row index for the target book in the cosine similarity matrix</a:t>
            </a:r>
          </a:p>
          <a:p>
            <a:pPr>
              <a:buFont typeface="Wingdings" pitchFamily="2" charset="2"/>
              <a:buChar char="ü"/>
            </a:pPr>
            <a:r>
              <a:rPr lang="en-US" sz="1400" dirty="0"/>
              <a:t>Get the cosine similarity scores for the target book</a:t>
            </a:r>
          </a:p>
          <a:p>
            <a:pPr>
              <a:buFont typeface="Wingdings" pitchFamily="2" charset="2"/>
              <a:buChar char="ü"/>
            </a:pPr>
            <a:r>
              <a:rPr lang="en-US" sz="1400" dirty="0"/>
              <a:t>Sort the scores in descending order</a:t>
            </a:r>
          </a:p>
          <a:p>
            <a:pPr>
              <a:buFont typeface="Wingdings" pitchFamily="2" charset="2"/>
              <a:buChar char="ü"/>
            </a:pPr>
            <a:r>
              <a:rPr lang="en-US" sz="1400" dirty="0"/>
              <a:t>Get the top 10 most similar books (excluding the target book)</a:t>
            </a:r>
          </a:p>
          <a:p>
            <a:pPr>
              <a:buFont typeface="Wingdings" pitchFamily="2" charset="2"/>
              <a:buChar char="ü"/>
            </a:pPr>
            <a:r>
              <a:rPr lang="en-US" sz="1400" dirty="0"/>
              <a:t>Print the top similar books</a:t>
            </a:r>
          </a:p>
        </p:txBody>
      </p:sp>
    </p:spTree>
    <p:extLst>
      <p:ext uri="{BB962C8B-B14F-4D97-AF65-F5344CB8AC3E}">
        <p14:creationId xmlns:p14="http://schemas.microsoft.com/office/powerpoint/2010/main" val="2212182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Recommendation Engine Using Cosine Similarity</a:t>
            </a:r>
            <a:endParaRPr lang="en-US" sz="2000" b="1" i="0" dirty="0">
              <a:effectLst/>
              <a:latin typeface="Helvetica Neue" panose="02000503000000020004" pitchFamily="2" charset="0"/>
            </a:endParaRPr>
          </a:p>
          <a:p>
            <a:pPr algn="l"/>
            <a:r>
              <a:rPr lang="en-US" sz="2000" b="1" i="0" dirty="0">
                <a:effectLst/>
                <a:latin typeface="+mn-lt"/>
              </a:rPr>
              <a:t>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1264839" y="1728200"/>
            <a:ext cx="3599769" cy="4837192"/>
          </a:xfrm>
        </p:spPr>
        <p:txBody>
          <a:bodyPr>
            <a:normAutofit/>
          </a:bodyPr>
          <a:lstStyle/>
          <a:p>
            <a:pPr>
              <a:buFont typeface="Wingdings" pitchFamily="2" charset="2"/>
              <a:buChar char="ü"/>
            </a:pPr>
            <a:r>
              <a:rPr lang="en-US" sz="1400" dirty="0"/>
              <a:t>Calculate cosine similarity matrix</a:t>
            </a:r>
          </a:p>
          <a:p>
            <a:pPr>
              <a:buFont typeface="Wingdings" pitchFamily="2" charset="2"/>
              <a:buChar char="ü"/>
            </a:pPr>
            <a:r>
              <a:rPr lang="en-US" sz="1400" dirty="0"/>
              <a:t> Choose a target book ID</a:t>
            </a:r>
          </a:p>
          <a:p>
            <a:pPr>
              <a:buFont typeface="Wingdings" pitchFamily="2" charset="2"/>
              <a:buChar char="ü"/>
            </a:pPr>
            <a:r>
              <a:rPr lang="en-US" sz="1400" dirty="0"/>
              <a:t>Get the row index for the target book in the cosine similarity matrix</a:t>
            </a:r>
          </a:p>
          <a:p>
            <a:pPr>
              <a:buFont typeface="Wingdings" pitchFamily="2" charset="2"/>
              <a:buChar char="ü"/>
            </a:pPr>
            <a:r>
              <a:rPr lang="en-US" sz="1400" dirty="0"/>
              <a:t>Get the cosine similarity scores for the target book</a:t>
            </a:r>
          </a:p>
          <a:p>
            <a:pPr>
              <a:buFont typeface="Wingdings" pitchFamily="2" charset="2"/>
              <a:buChar char="ü"/>
            </a:pPr>
            <a:r>
              <a:rPr lang="en-US" sz="1400" dirty="0"/>
              <a:t>Sort the scores in descending order</a:t>
            </a:r>
          </a:p>
          <a:p>
            <a:pPr>
              <a:buFont typeface="Wingdings" pitchFamily="2" charset="2"/>
              <a:buChar char="ü"/>
            </a:pPr>
            <a:r>
              <a:rPr lang="en-US" sz="1400" dirty="0"/>
              <a:t>Get the top 10 most similar books (excluding the target book)</a:t>
            </a:r>
          </a:p>
          <a:p>
            <a:pPr>
              <a:buFont typeface="Wingdings" pitchFamily="2" charset="2"/>
              <a:buChar char="ü"/>
            </a:pPr>
            <a:r>
              <a:rPr lang="en-US" sz="1400" dirty="0"/>
              <a:t>Print the top similar books</a:t>
            </a:r>
          </a:p>
        </p:txBody>
      </p:sp>
      <p:sp>
        <p:nvSpPr>
          <p:cNvPr id="3" name="Slide Number Placeholder 2">
            <a:extLst>
              <a:ext uri="{FF2B5EF4-FFF2-40B4-BE49-F238E27FC236}">
                <a16:creationId xmlns:a16="http://schemas.microsoft.com/office/drawing/2014/main" id="{F54F34A5-673B-9B96-14D4-C0770E453146}"/>
              </a:ext>
            </a:extLst>
          </p:cNvPr>
          <p:cNvSpPr>
            <a:spLocks noGrp="1"/>
          </p:cNvSpPr>
          <p:nvPr>
            <p:ph type="sldNum" sz="quarter" idx="12"/>
          </p:nvPr>
        </p:nvSpPr>
        <p:spPr/>
        <p:txBody>
          <a:bodyPr/>
          <a:lstStyle/>
          <a:p>
            <a:fld id="{6D22F896-40B5-4ADD-8801-0D06FADFA095}" type="slidenum">
              <a:rPr lang="en-US" smtClean="0"/>
              <a:t>43</a:t>
            </a:fld>
            <a:endParaRPr lang="en-US" dirty="0"/>
          </a:p>
        </p:txBody>
      </p:sp>
      <p:graphicFrame>
        <p:nvGraphicFramePr>
          <p:cNvPr id="10" name="Table 5">
            <a:extLst>
              <a:ext uri="{FF2B5EF4-FFF2-40B4-BE49-F238E27FC236}">
                <a16:creationId xmlns:a16="http://schemas.microsoft.com/office/drawing/2014/main" id="{BB99BF65-F05C-A4F9-3DB4-E68118FE39B9}"/>
              </a:ext>
            </a:extLst>
          </p:cNvPr>
          <p:cNvGraphicFramePr>
            <a:graphicFrameLocks noGrp="1"/>
          </p:cNvGraphicFramePr>
          <p:nvPr>
            <p:extLst>
              <p:ext uri="{D42A27DB-BD31-4B8C-83A1-F6EECF244321}">
                <p14:modId xmlns:p14="http://schemas.microsoft.com/office/powerpoint/2010/main" val="1309518943"/>
              </p:ext>
            </p:extLst>
          </p:nvPr>
        </p:nvGraphicFramePr>
        <p:xfrm>
          <a:off x="5578474" y="1561920"/>
          <a:ext cx="5604637" cy="5156200"/>
        </p:xfrm>
        <a:graphic>
          <a:graphicData uri="http://schemas.openxmlformats.org/drawingml/2006/table">
            <a:tbl>
              <a:tblPr firstRow="1" bandRow="1">
                <a:tableStyleId>{0660B408-B3CF-4A94-85FC-2B1E0A45F4A2}</a:tableStyleId>
              </a:tblPr>
              <a:tblGrid>
                <a:gridCol w="662212">
                  <a:extLst>
                    <a:ext uri="{9D8B030D-6E8A-4147-A177-3AD203B41FA5}">
                      <a16:colId xmlns:a16="http://schemas.microsoft.com/office/drawing/2014/main" val="4143267415"/>
                    </a:ext>
                  </a:extLst>
                </a:gridCol>
                <a:gridCol w="4942425">
                  <a:extLst>
                    <a:ext uri="{9D8B030D-6E8A-4147-A177-3AD203B41FA5}">
                      <a16:colId xmlns:a16="http://schemas.microsoft.com/office/drawing/2014/main" val="2270461737"/>
                    </a:ext>
                  </a:extLst>
                </a:gridCol>
              </a:tblGrid>
              <a:tr h="363024">
                <a:tc>
                  <a:txBody>
                    <a:bodyPr/>
                    <a:lstStyle/>
                    <a:p>
                      <a:r>
                        <a:rPr lang="en-US" sz="1050" b="1" dirty="0"/>
                        <a:t>Order</a:t>
                      </a:r>
                    </a:p>
                  </a:txBody>
                  <a:tcPr/>
                </a:tc>
                <a:tc>
                  <a:txBody>
                    <a:bodyPr/>
                    <a:lstStyle/>
                    <a:p>
                      <a:r>
                        <a:rPr lang="en-US" b="1" dirty="0"/>
                        <a:t>Similar title to “</a:t>
                      </a:r>
                      <a:r>
                        <a:rPr lang="en-US" sz="1800" b="1" kern="1200" dirty="0">
                          <a:solidFill>
                            <a:schemeClr val="lt1"/>
                          </a:solidFill>
                          <a:effectLst/>
                        </a:rPr>
                        <a:t>The Fault in Our Stars” </a:t>
                      </a:r>
                      <a:r>
                        <a:rPr lang="en-US" sz="1800" b="1" i="0" dirty="0">
                          <a:effectLst/>
                          <a:latin typeface="+mn-lt"/>
                        </a:rPr>
                        <a:t>Using Cosine Similarity</a:t>
                      </a:r>
                      <a:endParaRPr lang="en-US" b="1" dirty="0"/>
                    </a:p>
                  </a:txBody>
                  <a:tcPr/>
                </a:tc>
                <a:extLst>
                  <a:ext uri="{0D108BD9-81ED-4DB2-BD59-A6C34878D82A}">
                    <a16:rowId xmlns:a16="http://schemas.microsoft.com/office/drawing/2014/main" val="229238850"/>
                  </a:ext>
                </a:extLst>
              </a:tr>
              <a:tr h="370840">
                <a:tc>
                  <a:txBody>
                    <a:bodyPr/>
                    <a:lstStyle/>
                    <a:p>
                      <a:pPr marL="0" indent="0">
                        <a:buFont typeface="+mj-lt"/>
                        <a:buNone/>
                      </a:pPr>
                      <a:r>
                        <a:rPr lang="en-US" dirty="0"/>
                        <a:t>1</a:t>
                      </a:r>
                    </a:p>
                  </a:txBody>
                  <a:tcPr/>
                </a:tc>
                <a:tc>
                  <a:txBody>
                    <a:bodyPr/>
                    <a:lstStyle/>
                    <a:p>
                      <a:r>
                        <a:rPr lang="en-US" dirty="0"/>
                        <a:t>The Diary of a Young Girl</a:t>
                      </a:r>
                    </a:p>
                  </a:txBody>
                  <a:tcPr/>
                </a:tc>
                <a:extLst>
                  <a:ext uri="{0D108BD9-81ED-4DB2-BD59-A6C34878D82A}">
                    <a16:rowId xmlns:a16="http://schemas.microsoft.com/office/drawing/2014/main" val="1092343089"/>
                  </a:ext>
                </a:extLst>
              </a:tr>
              <a:tr h="370840">
                <a:tc>
                  <a:txBody>
                    <a:bodyPr/>
                    <a:lstStyle/>
                    <a:p>
                      <a:pPr marL="0" indent="0">
                        <a:buFont typeface="+mj-lt"/>
                        <a:buNone/>
                      </a:pPr>
                      <a:r>
                        <a:rPr lang="en-US" dirty="0"/>
                        <a:t>2</a:t>
                      </a:r>
                    </a:p>
                  </a:txBody>
                  <a:tcPr/>
                </a:tc>
                <a:tc>
                  <a:txBody>
                    <a:bodyPr/>
                    <a:lstStyle/>
                    <a:p>
                      <a:r>
                        <a:rPr lang="en-US" dirty="0"/>
                        <a:t>The Kite Runner</a:t>
                      </a:r>
                    </a:p>
                  </a:txBody>
                  <a:tcPr/>
                </a:tc>
                <a:extLst>
                  <a:ext uri="{0D108BD9-81ED-4DB2-BD59-A6C34878D82A}">
                    <a16:rowId xmlns:a16="http://schemas.microsoft.com/office/drawing/2014/main" val="4064874896"/>
                  </a:ext>
                </a:extLst>
              </a:tr>
              <a:tr h="370840">
                <a:tc>
                  <a:txBody>
                    <a:bodyPr/>
                    <a:lstStyle/>
                    <a:p>
                      <a:pPr marL="0" indent="0">
                        <a:buFont typeface="+mj-lt"/>
                        <a:buNone/>
                      </a:pPr>
                      <a:r>
                        <a:rPr lang="en-US" dirty="0"/>
                        <a:t>3</a:t>
                      </a:r>
                    </a:p>
                  </a:txBody>
                  <a:tcPr/>
                </a:tc>
                <a:tc>
                  <a:txBody>
                    <a:bodyPr/>
                    <a:lstStyle/>
                    <a:p>
                      <a:r>
                        <a:rPr lang="en-US" dirty="0"/>
                        <a:t>Catching Fire (The Hunger Games, #2)</a:t>
                      </a:r>
                    </a:p>
                  </a:txBody>
                  <a:tcPr/>
                </a:tc>
                <a:extLst>
                  <a:ext uri="{0D108BD9-81ED-4DB2-BD59-A6C34878D82A}">
                    <a16:rowId xmlns:a16="http://schemas.microsoft.com/office/drawing/2014/main" val="2706548338"/>
                  </a:ext>
                </a:extLst>
              </a:tr>
              <a:tr h="370840">
                <a:tc>
                  <a:txBody>
                    <a:bodyPr/>
                    <a:lstStyle/>
                    <a:p>
                      <a:pPr marL="0" indent="0">
                        <a:buFont typeface="+mj-lt"/>
                        <a:buNone/>
                      </a:pPr>
                      <a:r>
                        <a:rPr lang="en-US" dirty="0"/>
                        <a:t>4</a:t>
                      </a:r>
                    </a:p>
                  </a:txBody>
                  <a:tcPr/>
                </a:tc>
                <a:tc>
                  <a:txBody>
                    <a:bodyPr/>
                    <a:lstStyle/>
                    <a:p>
                      <a:r>
                        <a:rPr lang="en-US" dirty="0"/>
                        <a:t>Harry Potter and the Chamber of Secrets (Harry Potter, #2)</a:t>
                      </a:r>
                    </a:p>
                  </a:txBody>
                  <a:tcPr/>
                </a:tc>
                <a:extLst>
                  <a:ext uri="{0D108BD9-81ED-4DB2-BD59-A6C34878D82A}">
                    <a16:rowId xmlns:a16="http://schemas.microsoft.com/office/drawing/2014/main" val="1840994810"/>
                  </a:ext>
                </a:extLst>
              </a:tr>
              <a:tr h="370840">
                <a:tc>
                  <a:txBody>
                    <a:bodyPr/>
                    <a:lstStyle/>
                    <a:p>
                      <a:pPr marL="0" indent="0">
                        <a:buFont typeface="+mj-lt"/>
                        <a:buNone/>
                      </a:pPr>
                      <a:r>
                        <a:rPr lang="en-US" dirty="0"/>
                        <a:t>5</a:t>
                      </a:r>
                    </a:p>
                  </a:txBody>
                  <a:tcPr/>
                </a:tc>
                <a:tc>
                  <a:txBody>
                    <a:bodyPr/>
                    <a:lstStyle/>
                    <a:p>
                      <a:r>
                        <a:rPr lang="en-US" dirty="0"/>
                        <a:t>Harry Potter and the Goblet of Fire (Harry Potter, #4)</a:t>
                      </a:r>
                    </a:p>
                  </a:txBody>
                  <a:tcPr/>
                </a:tc>
                <a:extLst>
                  <a:ext uri="{0D108BD9-81ED-4DB2-BD59-A6C34878D82A}">
                    <a16:rowId xmlns:a16="http://schemas.microsoft.com/office/drawing/2014/main" val="2840632649"/>
                  </a:ext>
                </a:extLst>
              </a:tr>
              <a:tr h="370840">
                <a:tc>
                  <a:txBody>
                    <a:bodyPr/>
                    <a:lstStyle/>
                    <a:p>
                      <a:pPr marL="0" indent="0">
                        <a:buFont typeface="+mj-lt"/>
                        <a:buNone/>
                      </a:pPr>
                      <a:r>
                        <a:rPr lang="en-US" dirty="0"/>
                        <a:t>6</a:t>
                      </a:r>
                    </a:p>
                  </a:txBody>
                  <a:tcPr/>
                </a:tc>
                <a:tc>
                  <a:txBody>
                    <a:bodyPr/>
                    <a:lstStyle/>
                    <a:p>
                      <a:r>
                        <a:rPr lang="en-US" dirty="0"/>
                        <a:t>Of Mice and Men</a:t>
                      </a:r>
                    </a:p>
                  </a:txBody>
                  <a:tcPr/>
                </a:tc>
                <a:extLst>
                  <a:ext uri="{0D108BD9-81ED-4DB2-BD59-A6C34878D82A}">
                    <a16:rowId xmlns:a16="http://schemas.microsoft.com/office/drawing/2014/main" val="3983164698"/>
                  </a:ext>
                </a:extLst>
              </a:tr>
              <a:tr h="370840">
                <a:tc>
                  <a:txBody>
                    <a:bodyPr/>
                    <a:lstStyle/>
                    <a:p>
                      <a:pPr marL="0" indent="0">
                        <a:buFont typeface="+mj-lt"/>
                        <a:buNone/>
                      </a:pPr>
                      <a:r>
                        <a:rPr lang="en-US" dirty="0"/>
                        <a:t>7</a:t>
                      </a:r>
                    </a:p>
                  </a:txBody>
                  <a:tcPr/>
                </a:tc>
                <a:tc>
                  <a:txBody>
                    <a:bodyPr/>
                    <a:lstStyle/>
                    <a:p>
                      <a:r>
                        <a:rPr lang="en-US" dirty="0"/>
                        <a:t>Charlotte's Web</a:t>
                      </a:r>
                    </a:p>
                  </a:txBody>
                  <a:tcPr/>
                </a:tc>
                <a:extLst>
                  <a:ext uri="{0D108BD9-81ED-4DB2-BD59-A6C34878D82A}">
                    <a16:rowId xmlns:a16="http://schemas.microsoft.com/office/drawing/2014/main" val="412148171"/>
                  </a:ext>
                </a:extLst>
              </a:tr>
              <a:tr h="370840">
                <a:tc>
                  <a:txBody>
                    <a:bodyPr/>
                    <a:lstStyle/>
                    <a:p>
                      <a:pPr marL="0" indent="0">
                        <a:buFont typeface="+mj-lt"/>
                        <a:buNone/>
                      </a:pPr>
                      <a:r>
                        <a:rPr lang="en-US" dirty="0"/>
                        <a:t>8</a:t>
                      </a:r>
                    </a:p>
                  </a:txBody>
                  <a:tcPr/>
                </a:tc>
                <a:tc>
                  <a:txBody>
                    <a:bodyPr/>
                    <a:lstStyle/>
                    <a:p>
                      <a:r>
                        <a:rPr lang="en-US" dirty="0"/>
                        <a:t>The Da Vinci Code (Robert Langdon, #2)</a:t>
                      </a:r>
                    </a:p>
                  </a:txBody>
                  <a:tcPr/>
                </a:tc>
                <a:extLst>
                  <a:ext uri="{0D108BD9-81ED-4DB2-BD59-A6C34878D82A}">
                    <a16:rowId xmlns:a16="http://schemas.microsoft.com/office/drawing/2014/main" val="1120575954"/>
                  </a:ext>
                </a:extLst>
              </a:tr>
              <a:tr h="370840">
                <a:tc>
                  <a:txBody>
                    <a:bodyPr/>
                    <a:lstStyle/>
                    <a:p>
                      <a:pPr marL="0" indent="0">
                        <a:buFont typeface="+mj-lt"/>
                        <a:buNone/>
                      </a:pPr>
                      <a:r>
                        <a:rPr lang="en-US" dirty="0"/>
                        <a:t>9</a:t>
                      </a:r>
                    </a:p>
                  </a:txBody>
                  <a:tcPr/>
                </a:tc>
                <a:tc>
                  <a:txBody>
                    <a:bodyPr/>
                    <a:lstStyle/>
                    <a:p>
                      <a:r>
                        <a:rPr lang="en-US" dirty="0"/>
                        <a:t>Harry Potter and the Sorcerer's Stone (Harry Potter, #1)</a:t>
                      </a:r>
                    </a:p>
                  </a:txBody>
                  <a:tcPr/>
                </a:tc>
                <a:extLst>
                  <a:ext uri="{0D108BD9-81ED-4DB2-BD59-A6C34878D82A}">
                    <a16:rowId xmlns:a16="http://schemas.microsoft.com/office/drawing/2014/main" val="2428779421"/>
                  </a:ext>
                </a:extLst>
              </a:tr>
              <a:tr h="370840">
                <a:tc>
                  <a:txBody>
                    <a:bodyPr/>
                    <a:lstStyle/>
                    <a:p>
                      <a:pPr marL="0" indent="0">
                        <a:buFont typeface="+mj-lt"/>
                        <a:buNone/>
                      </a:pPr>
                      <a:r>
                        <a:rPr lang="en-US" dirty="0"/>
                        <a:t>10</a:t>
                      </a:r>
                    </a:p>
                  </a:txBody>
                  <a:tcPr/>
                </a:tc>
                <a:tc>
                  <a:txBody>
                    <a:bodyPr/>
                    <a:lstStyle/>
                    <a:p>
                      <a:r>
                        <a:rPr lang="en-US" dirty="0"/>
                        <a:t>The Hunger Games (The Hunger Games, #1)</a:t>
                      </a:r>
                    </a:p>
                  </a:txBody>
                  <a:tcPr/>
                </a:tc>
                <a:extLst>
                  <a:ext uri="{0D108BD9-81ED-4DB2-BD59-A6C34878D82A}">
                    <a16:rowId xmlns:a16="http://schemas.microsoft.com/office/drawing/2014/main" val="1532184466"/>
                  </a:ext>
                </a:extLst>
              </a:tr>
            </a:tbl>
          </a:graphicData>
        </a:graphic>
      </p:graphicFrame>
    </p:spTree>
    <p:extLst>
      <p:ext uri="{BB962C8B-B14F-4D97-AF65-F5344CB8AC3E}">
        <p14:creationId xmlns:p14="http://schemas.microsoft.com/office/powerpoint/2010/main" val="1012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Recommendation Engine Using Manhattan Distance</a:t>
            </a:r>
            <a:endParaRPr lang="en-US" sz="2000" b="1" i="0" dirty="0">
              <a:effectLst/>
              <a:latin typeface="Helvetica Neue" panose="02000503000000020004" pitchFamily="2" charset="0"/>
            </a:endParaRPr>
          </a:p>
          <a:p>
            <a:pPr algn="l"/>
            <a:r>
              <a:rPr lang="en-US" sz="2000" b="1" i="0" dirty="0">
                <a:effectLst/>
                <a:latin typeface="+mn-lt"/>
              </a:rPr>
              <a:t>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1264839" y="1728200"/>
            <a:ext cx="3599769" cy="4837192"/>
          </a:xfrm>
        </p:spPr>
        <p:txBody>
          <a:bodyPr>
            <a:normAutofit/>
          </a:bodyPr>
          <a:lstStyle/>
          <a:p>
            <a:pPr>
              <a:buFont typeface="Wingdings" pitchFamily="2" charset="2"/>
              <a:buChar char="ü"/>
            </a:pPr>
            <a:r>
              <a:rPr lang="en-US" sz="1400" dirty="0"/>
              <a:t>Compute pairwise Manhattan distances between books in the same cluster</a:t>
            </a:r>
          </a:p>
          <a:p>
            <a:pPr>
              <a:buFont typeface="Wingdings" pitchFamily="2" charset="2"/>
              <a:buChar char="ü"/>
            </a:pPr>
            <a:r>
              <a:rPr lang="en-US" sz="1400" dirty="0"/>
              <a:t> Choose a target book ID</a:t>
            </a:r>
          </a:p>
          <a:p>
            <a:pPr>
              <a:buFont typeface="Wingdings" pitchFamily="2" charset="2"/>
              <a:buChar char="ü"/>
            </a:pPr>
            <a:r>
              <a:rPr lang="en-US" sz="1400" dirty="0"/>
              <a:t>Get the row index for the target book in the cosine similarity matrix</a:t>
            </a:r>
          </a:p>
          <a:p>
            <a:pPr>
              <a:buFont typeface="Wingdings" pitchFamily="2" charset="2"/>
              <a:buChar char="ü"/>
            </a:pPr>
            <a:r>
              <a:rPr lang="en-US" sz="1400" dirty="0"/>
              <a:t>Get the cosine similarity scores for the target book</a:t>
            </a:r>
          </a:p>
          <a:p>
            <a:pPr>
              <a:buFont typeface="Wingdings" pitchFamily="2" charset="2"/>
              <a:buChar char="ü"/>
            </a:pPr>
            <a:r>
              <a:rPr lang="en-US" sz="1400" dirty="0"/>
              <a:t>Sort the scores in descending order</a:t>
            </a:r>
          </a:p>
          <a:p>
            <a:pPr>
              <a:buFont typeface="Wingdings" pitchFamily="2" charset="2"/>
              <a:buChar char="ü"/>
            </a:pPr>
            <a:r>
              <a:rPr lang="en-US" sz="1400" dirty="0"/>
              <a:t>Get the top 10 most similar books (excluding the target book)</a:t>
            </a:r>
          </a:p>
          <a:p>
            <a:pPr>
              <a:buFont typeface="Wingdings" pitchFamily="2" charset="2"/>
              <a:buChar char="ü"/>
            </a:pPr>
            <a:r>
              <a:rPr lang="en-US" sz="1400" dirty="0"/>
              <a:t>Print the top similar books</a:t>
            </a:r>
          </a:p>
        </p:txBody>
      </p:sp>
      <p:sp>
        <p:nvSpPr>
          <p:cNvPr id="3" name="Slide Number Placeholder 2">
            <a:extLst>
              <a:ext uri="{FF2B5EF4-FFF2-40B4-BE49-F238E27FC236}">
                <a16:creationId xmlns:a16="http://schemas.microsoft.com/office/drawing/2014/main" id="{F54F34A5-673B-9B96-14D4-C0770E453146}"/>
              </a:ext>
            </a:extLst>
          </p:cNvPr>
          <p:cNvSpPr>
            <a:spLocks noGrp="1"/>
          </p:cNvSpPr>
          <p:nvPr>
            <p:ph type="sldNum" sz="quarter" idx="12"/>
          </p:nvPr>
        </p:nvSpPr>
        <p:spPr/>
        <p:txBody>
          <a:bodyPr/>
          <a:lstStyle/>
          <a:p>
            <a:fld id="{6D22F896-40B5-4ADD-8801-0D06FADFA095}" type="slidenum">
              <a:rPr lang="en-US" smtClean="0"/>
              <a:t>44</a:t>
            </a:fld>
            <a:endParaRPr lang="en-US" dirty="0"/>
          </a:p>
        </p:txBody>
      </p:sp>
      <p:graphicFrame>
        <p:nvGraphicFramePr>
          <p:cNvPr id="10" name="Table 5">
            <a:extLst>
              <a:ext uri="{FF2B5EF4-FFF2-40B4-BE49-F238E27FC236}">
                <a16:creationId xmlns:a16="http://schemas.microsoft.com/office/drawing/2014/main" id="{BB99BF65-F05C-A4F9-3DB4-E68118FE39B9}"/>
              </a:ext>
            </a:extLst>
          </p:cNvPr>
          <p:cNvGraphicFramePr>
            <a:graphicFrameLocks noGrp="1"/>
          </p:cNvGraphicFramePr>
          <p:nvPr>
            <p:extLst>
              <p:ext uri="{D42A27DB-BD31-4B8C-83A1-F6EECF244321}">
                <p14:modId xmlns:p14="http://schemas.microsoft.com/office/powerpoint/2010/main" val="2620952083"/>
              </p:ext>
            </p:extLst>
          </p:nvPr>
        </p:nvGraphicFramePr>
        <p:xfrm>
          <a:off x="5578475" y="1561920"/>
          <a:ext cx="5257166" cy="4886960"/>
        </p:xfrm>
        <a:graphic>
          <a:graphicData uri="http://schemas.openxmlformats.org/drawingml/2006/table">
            <a:tbl>
              <a:tblPr firstRow="1" bandRow="1">
                <a:tableStyleId>{0660B408-B3CF-4A94-85FC-2B1E0A45F4A2}</a:tableStyleId>
              </a:tblPr>
              <a:tblGrid>
                <a:gridCol w="602869">
                  <a:extLst>
                    <a:ext uri="{9D8B030D-6E8A-4147-A177-3AD203B41FA5}">
                      <a16:colId xmlns:a16="http://schemas.microsoft.com/office/drawing/2014/main" val="3938102825"/>
                    </a:ext>
                  </a:extLst>
                </a:gridCol>
                <a:gridCol w="4654297">
                  <a:extLst>
                    <a:ext uri="{9D8B030D-6E8A-4147-A177-3AD203B41FA5}">
                      <a16:colId xmlns:a16="http://schemas.microsoft.com/office/drawing/2014/main" val="2270461737"/>
                    </a:ext>
                  </a:extLst>
                </a:gridCol>
              </a:tblGrid>
              <a:tr h="363024">
                <a:tc>
                  <a:txBody>
                    <a:bodyPr/>
                    <a:lstStyle/>
                    <a:p>
                      <a:r>
                        <a:rPr lang="en-US" sz="1050" b="1" dirty="0"/>
                        <a:t>Order</a:t>
                      </a:r>
                    </a:p>
                  </a:txBody>
                  <a:tcPr/>
                </a:tc>
                <a:tc>
                  <a:txBody>
                    <a:bodyPr/>
                    <a:lstStyle/>
                    <a:p>
                      <a:r>
                        <a:rPr lang="en-US" b="1" dirty="0"/>
                        <a:t>Similar title to “</a:t>
                      </a:r>
                      <a:r>
                        <a:rPr lang="en-US" sz="1800" b="1" kern="1200" dirty="0">
                          <a:solidFill>
                            <a:schemeClr val="lt1"/>
                          </a:solidFill>
                          <a:effectLst/>
                        </a:rPr>
                        <a:t>The Fault in Our Stars” </a:t>
                      </a:r>
                      <a:r>
                        <a:rPr lang="en-US" sz="1800" b="1" i="0" dirty="0">
                          <a:effectLst/>
                          <a:latin typeface="+mn-lt"/>
                        </a:rPr>
                        <a:t>Using Manhattan Distance</a:t>
                      </a:r>
                      <a:endParaRPr lang="en-US" b="1" dirty="0"/>
                    </a:p>
                  </a:txBody>
                  <a:tcPr/>
                </a:tc>
                <a:extLst>
                  <a:ext uri="{0D108BD9-81ED-4DB2-BD59-A6C34878D82A}">
                    <a16:rowId xmlns:a16="http://schemas.microsoft.com/office/drawing/2014/main" val="229238850"/>
                  </a:ext>
                </a:extLst>
              </a:tr>
              <a:tr h="370840">
                <a:tc>
                  <a:txBody>
                    <a:bodyPr/>
                    <a:lstStyle/>
                    <a:p>
                      <a:pPr marL="0" indent="0">
                        <a:buFont typeface="+mj-lt"/>
                        <a:buNone/>
                      </a:pPr>
                      <a:r>
                        <a:rPr lang="en-US" dirty="0"/>
                        <a:t>1</a:t>
                      </a:r>
                    </a:p>
                  </a:txBody>
                  <a:tcPr/>
                </a:tc>
                <a:tc>
                  <a:txBody>
                    <a:bodyPr/>
                    <a:lstStyle/>
                    <a:p>
                      <a:r>
                        <a:rPr lang="en-US" dirty="0"/>
                        <a:t>The Diary of a Young Girl</a:t>
                      </a:r>
                    </a:p>
                  </a:txBody>
                  <a:tcPr/>
                </a:tc>
                <a:extLst>
                  <a:ext uri="{0D108BD9-81ED-4DB2-BD59-A6C34878D82A}">
                    <a16:rowId xmlns:a16="http://schemas.microsoft.com/office/drawing/2014/main" val="1092343089"/>
                  </a:ext>
                </a:extLst>
              </a:tr>
              <a:tr h="370840">
                <a:tc>
                  <a:txBody>
                    <a:bodyPr/>
                    <a:lstStyle/>
                    <a:p>
                      <a:pPr marL="0" indent="0">
                        <a:buFont typeface="+mj-lt"/>
                        <a:buNone/>
                      </a:pPr>
                      <a:r>
                        <a:rPr lang="en-US" dirty="0"/>
                        <a:t>2</a:t>
                      </a:r>
                    </a:p>
                  </a:txBody>
                  <a:tcPr/>
                </a:tc>
                <a:tc>
                  <a:txBody>
                    <a:bodyPr/>
                    <a:lstStyle/>
                    <a:p>
                      <a:r>
                        <a:rPr lang="en-US" dirty="0"/>
                        <a:t>The Kite Runner</a:t>
                      </a:r>
                    </a:p>
                  </a:txBody>
                  <a:tcPr/>
                </a:tc>
                <a:extLst>
                  <a:ext uri="{0D108BD9-81ED-4DB2-BD59-A6C34878D82A}">
                    <a16:rowId xmlns:a16="http://schemas.microsoft.com/office/drawing/2014/main" val="4064874896"/>
                  </a:ext>
                </a:extLst>
              </a:tr>
              <a:tr h="370840">
                <a:tc>
                  <a:txBody>
                    <a:bodyPr/>
                    <a:lstStyle/>
                    <a:p>
                      <a:pPr marL="0" indent="0">
                        <a:buFont typeface="+mj-lt"/>
                        <a:buNone/>
                      </a:pPr>
                      <a:r>
                        <a:rPr lang="en-US" dirty="0"/>
                        <a:t>3</a:t>
                      </a:r>
                    </a:p>
                  </a:txBody>
                  <a:tcPr/>
                </a:tc>
                <a:tc>
                  <a:txBody>
                    <a:bodyPr/>
                    <a:lstStyle/>
                    <a:p>
                      <a:r>
                        <a:rPr lang="en-US" dirty="0"/>
                        <a:t>Catching Fire (The Hunger Games, #2)</a:t>
                      </a:r>
                    </a:p>
                  </a:txBody>
                  <a:tcPr/>
                </a:tc>
                <a:extLst>
                  <a:ext uri="{0D108BD9-81ED-4DB2-BD59-A6C34878D82A}">
                    <a16:rowId xmlns:a16="http://schemas.microsoft.com/office/drawing/2014/main" val="2706548338"/>
                  </a:ext>
                </a:extLst>
              </a:tr>
              <a:tr h="370840">
                <a:tc>
                  <a:txBody>
                    <a:bodyPr/>
                    <a:lstStyle/>
                    <a:p>
                      <a:pPr marL="0" indent="0">
                        <a:buFont typeface="+mj-lt"/>
                        <a:buNone/>
                      </a:pPr>
                      <a:r>
                        <a:rPr lang="en-US" dirty="0"/>
                        <a:t>4</a:t>
                      </a:r>
                    </a:p>
                  </a:txBody>
                  <a:tcPr/>
                </a:tc>
                <a:tc>
                  <a:txBody>
                    <a:bodyPr/>
                    <a:lstStyle/>
                    <a:p>
                      <a:r>
                        <a:rPr lang="en-US" dirty="0"/>
                        <a:t>Harry Potter and the Chamber of Secrets (Harry Potter, #2)</a:t>
                      </a:r>
                    </a:p>
                  </a:txBody>
                  <a:tcPr/>
                </a:tc>
                <a:extLst>
                  <a:ext uri="{0D108BD9-81ED-4DB2-BD59-A6C34878D82A}">
                    <a16:rowId xmlns:a16="http://schemas.microsoft.com/office/drawing/2014/main" val="1840994810"/>
                  </a:ext>
                </a:extLst>
              </a:tr>
              <a:tr h="370840">
                <a:tc>
                  <a:txBody>
                    <a:bodyPr/>
                    <a:lstStyle/>
                    <a:p>
                      <a:pPr marL="0" indent="0">
                        <a:buFont typeface="+mj-lt"/>
                        <a:buNone/>
                      </a:pPr>
                      <a:r>
                        <a:rPr lang="en-US" dirty="0"/>
                        <a:t>5</a:t>
                      </a:r>
                    </a:p>
                  </a:txBody>
                  <a:tcPr/>
                </a:tc>
                <a:tc>
                  <a:txBody>
                    <a:bodyPr/>
                    <a:lstStyle/>
                    <a:p>
                      <a:r>
                        <a:rPr lang="en-US" dirty="0"/>
                        <a:t>Harry Potter and the Goblet of Fire (Harry Potter, #4)</a:t>
                      </a:r>
                    </a:p>
                  </a:txBody>
                  <a:tcPr/>
                </a:tc>
                <a:extLst>
                  <a:ext uri="{0D108BD9-81ED-4DB2-BD59-A6C34878D82A}">
                    <a16:rowId xmlns:a16="http://schemas.microsoft.com/office/drawing/2014/main" val="2840632649"/>
                  </a:ext>
                </a:extLst>
              </a:tr>
              <a:tr h="370840">
                <a:tc>
                  <a:txBody>
                    <a:bodyPr/>
                    <a:lstStyle/>
                    <a:p>
                      <a:pPr marL="0" indent="0">
                        <a:buFont typeface="+mj-lt"/>
                        <a:buNone/>
                      </a:pPr>
                      <a:r>
                        <a:rPr lang="en-US" dirty="0"/>
                        <a:t>6</a:t>
                      </a:r>
                    </a:p>
                  </a:txBody>
                  <a:tcPr/>
                </a:tc>
                <a:tc>
                  <a:txBody>
                    <a:bodyPr/>
                    <a:lstStyle/>
                    <a:p>
                      <a:r>
                        <a:rPr lang="en-US" dirty="0"/>
                        <a:t>Pride and Prejudice</a:t>
                      </a:r>
                    </a:p>
                  </a:txBody>
                  <a:tcPr/>
                </a:tc>
                <a:extLst>
                  <a:ext uri="{0D108BD9-81ED-4DB2-BD59-A6C34878D82A}">
                    <a16:rowId xmlns:a16="http://schemas.microsoft.com/office/drawing/2014/main" val="3983164698"/>
                  </a:ext>
                </a:extLst>
              </a:tr>
              <a:tr h="370840">
                <a:tc>
                  <a:txBody>
                    <a:bodyPr/>
                    <a:lstStyle/>
                    <a:p>
                      <a:pPr marL="0" indent="0">
                        <a:buFont typeface="+mj-lt"/>
                        <a:buNone/>
                      </a:pPr>
                      <a:r>
                        <a:rPr lang="en-US" dirty="0"/>
                        <a:t>7</a:t>
                      </a:r>
                    </a:p>
                  </a:txBody>
                  <a:tcPr/>
                </a:tc>
                <a:tc>
                  <a:txBody>
                    <a:bodyPr/>
                    <a:lstStyle/>
                    <a:p>
                      <a:r>
                        <a:rPr lang="en-US" dirty="0"/>
                        <a:t>1984</a:t>
                      </a:r>
                    </a:p>
                  </a:txBody>
                  <a:tcPr/>
                </a:tc>
                <a:extLst>
                  <a:ext uri="{0D108BD9-81ED-4DB2-BD59-A6C34878D82A}">
                    <a16:rowId xmlns:a16="http://schemas.microsoft.com/office/drawing/2014/main" val="412148171"/>
                  </a:ext>
                </a:extLst>
              </a:tr>
              <a:tr h="370840">
                <a:tc>
                  <a:txBody>
                    <a:bodyPr/>
                    <a:lstStyle/>
                    <a:p>
                      <a:pPr marL="0" indent="0">
                        <a:buFont typeface="+mj-lt"/>
                        <a:buNone/>
                      </a:pPr>
                      <a:r>
                        <a:rPr lang="en-US" dirty="0"/>
                        <a:t>8</a:t>
                      </a:r>
                    </a:p>
                  </a:txBody>
                  <a:tcPr/>
                </a:tc>
                <a:tc>
                  <a:txBody>
                    <a:bodyPr/>
                    <a:lstStyle/>
                    <a:p>
                      <a:r>
                        <a:rPr lang="en-US" dirty="0"/>
                        <a:t>Divergent (Divergent, #1)</a:t>
                      </a:r>
                    </a:p>
                  </a:txBody>
                  <a:tcPr/>
                </a:tc>
                <a:extLst>
                  <a:ext uri="{0D108BD9-81ED-4DB2-BD59-A6C34878D82A}">
                    <a16:rowId xmlns:a16="http://schemas.microsoft.com/office/drawing/2014/main" val="1120575954"/>
                  </a:ext>
                </a:extLst>
              </a:tr>
              <a:tr h="370840">
                <a:tc>
                  <a:txBody>
                    <a:bodyPr/>
                    <a:lstStyle/>
                    <a:p>
                      <a:pPr marL="0" indent="0">
                        <a:buFont typeface="+mj-lt"/>
                        <a:buNone/>
                      </a:pPr>
                      <a:r>
                        <a:rPr lang="en-US" dirty="0"/>
                        <a:t>9</a:t>
                      </a:r>
                    </a:p>
                  </a:txBody>
                  <a:tcPr/>
                </a:tc>
                <a:tc>
                  <a:txBody>
                    <a:bodyPr/>
                    <a:lstStyle/>
                    <a:p>
                      <a:r>
                        <a:rPr lang="en-US" dirty="0"/>
                        <a:t>The Catcher in the Rye</a:t>
                      </a:r>
                    </a:p>
                  </a:txBody>
                  <a:tcPr/>
                </a:tc>
                <a:extLst>
                  <a:ext uri="{0D108BD9-81ED-4DB2-BD59-A6C34878D82A}">
                    <a16:rowId xmlns:a16="http://schemas.microsoft.com/office/drawing/2014/main" val="2428779421"/>
                  </a:ext>
                </a:extLst>
              </a:tr>
              <a:tr h="370840">
                <a:tc>
                  <a:txBody>
                    <a:bodyPr/>
                    <a:lstStyle/>
                    <a:p>
                      <a:pPr marL="0" indent="0">
                        <a:buFont typeface="+mj-lt"/>
                        <a:buNone/>
                      </a:pPr>
                      <a:r>
                        <a:rPr lang="en-US" dirty="0"/>
                        <a:t>10</a:t>
                      </a:r>
                    </a:p>
                  </a:txBody>
                  <a:tcPr/>
                </a:tc>
                <a:tc>
                  <a:txBody>
                    <a:bodyPr/>
                    <a:lstStyle/>
                    <a:p>
                      <a:r>
                        <a:rPr lang="en-US" dirty="0"/>
                        <a:t>The Great Gatsby</a:t>
                      </a:r>
                    </a:p>
                  </a:txBody>
                  <a:tcPr/>
                </a:tc>
                <a:extLst>
                  <a:ext uri="{0D108BD9-81ED-4DB2-BD59-A6C34878D82A}">
                    <a16:rowId xmlns:a16="http://schemas.microsoft.com/office/drawing/2014/main" val="1532184466"/>
                  </a:ext>
                </a:extLst>
              </a:tr>
            </a:tbl>
          </a:graphicData>
        </a:graphic>
      </p:graphicFrame>
    </p:spTree>
    <p:extLst>
      <p:ext uri="{BB962C8B-B14F-4D97-AF65-F5344CB8AC3E}">
        <p14:creationId xmlns:p14="http://schemas.microsoft.com/office/powerpoint/2010/main" val="860464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Recommendation Engine Using K Nearest Neighbors</a:t>
            </a:r>
            <a:endParaRPr lang="en-US" sz="2000" b="1" i="0" dirty="0">
              <a:effectLst/>
              <a:latin typeface="Helvetica Neue" panose="02000503000000020004" pitchFamily="2" charset="0"/>
            </a:endParaRPr>
          </a:p>
          <a:p>
            <a:pPr algn="l"/>
            <a:r>
              <a:rPr lang="en-US" sz="2000" b="1" i="0" dirty="0">
                <a:effectLst/>
                <a:latin typeface="+mn-lt"/>
              </a:rPr>
              <a:t>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1264839" y="1728200"/>
            <a:ext cx="3599769" cy="4837192"/>
          </a:xfrm>
        </p:spPr>
        <p:txBody>
          <a:bodyPr>
            <a:normAutofit/>
          </a:bodyPr>
          <a:lstStyle/>
          <a:p>
            <a:pPr>
              <a:buFont typeface="Wingdings" pitchFamily="2" charset="2"/>
              <a:buChar char="ü"/>
            </a:pPr>
            <a:r>
              <a:rPr lang="en-US" sz="1800" dirty="0"/>
              <a:t>Instantiate the KNN model</a:t>
            </a:r>
          </a:p>
          <a:p>
            <a:pPr>
              <a:buFont typeface="Wingdings" pitchFamily="2" charset="2"/>
              <a:buChar char="ü"/>
            </a:pPr>
            <a:r>
              <a:rPr lang="en-US" sz="1800" dirty="0"/>
              <a:t> Fit the KNN model on the normalized features </a:t>
            </a:r>
          </a:p>
          <a:p>
            <a:pPr>
              <a:buFont typeface="Wingdings" pitchFamily="2" charset="2"/>
              <a:buChar char="ü"/>
            </a:pPr>
            <a:r>
              <a:rPr lang="en-US" sz="1800" dirty="0"/>
              <a:t>Construct the pairwise distance matrix </a:t>
            </a:r>
          </a:p>
          <a:p>
            <a:pPr>
              <a:buFont typeface="Wingdings" pitchFamily="2" charset="2"/>
              <a:buChar char="ü"/>
            </a:pPr>
            <a:r>
              <a:rPr lang="en-US" sz="1800" dirty="0"/>
              <a:t>Get the top 10 most similar books </a:t>
            </a:r>
          </a:p>
          <a:p>
            <a:pPr>
              <a:buFont typeface="Wingdings" pitchFamily="2" charset="2"/>
              <a:buChar char="ü"/>
            </a:pPr>
            <a:r>
              <a:rPr lang="en-US" sz="1800" dirty="0"/>
              <a:t>Get the titles of the similar books </a:t>
            </a:r>
          </a:p>
        </p:txBody>
      </p:sp>
      <p:sp>
        <p:nvSpPr>
          <p:cNvPr id="3" name="Slide Number Placeholder 2">
            <a:extLst>
              <a:ext uri="{FF2B5EF4-FFF2-40B4-BE49-F238E27FC236}">
                <a16:creationId xmlns:a16="http://schemas.microsoft.com/office/drawing/2014/main" id="{F54F34A5-673B-9B96-14D4-C0770E453146}"/>
              </a:ext>
            </a:extLst>
          </p:cNvPr>
          <p:cNvSpPr>
            <a:spLocks noGrp="1"/>
          </p:cNvSpPr>
          <p:nvPr>
            <p:ph type="sldNum" sz="quarter" idx="12"/>
          </p:nvPr>
        </p:nvSpPr>
        <p:spPr/>
        <p:txBody>
          <a:bodyPr/>
          <a:lstStyle/>
          <a:p>
            <a:fld id="{6D22F896-40B5-4ADD-8801-0D06FADFA095}" type="slidenum">
              <a:rPr lang="en-US" smtClean="0"/>
              <a:t>45</a:t>
            </a:fld>
            <a:endParaRPr lang="en-US" dirty="0"/>
          </a:p>
        </p:txBody>
      </p:sp>
      <p:graphicFrame>
        <p:nvGraphicFramePr>
          <p:cNvPr id="10" name="Table 5">
            <a:extLst>
              <a:ext uri="{FF2B5EF4-FFF2-40B4-BE49-F238E27FC236}">
                <a16:creationId xmlns:a16="http://schemas.microsoft.com/office/drawing/2014/main" id="{BB99BF65-F05C-A4F9-3DB4-E68118FE39B9}"/>
              </a:ext>
            </a:extLst>
          </p:cNvPr>
          <p:cNvGraphicFramePr>
            <a:graphicFrameLocks noGrp="1"/>
          </p:cNvGraphicFramePr>
          <p:nvPr>
            <p:extLst>
              <p:ext uri="{D42A27DB-BD31-4B8C-83A1-F6EECF244321}">
                <p14:modId xmlns:p14="http://schemas.microsoft.com/office/powerpoint/2010/main" val="329711797"/>
              </p:ext>
            </p:extLst>
          </p:nvPr>
        </p:nvGraphicFramePr>
        <p:xfrm>
          <a:off x="5578475" y="1561920"/>
          <a:ext cx="5257166" cy="4617720"/>
        </p:xfrm>
        <a:graphic>
          <a:graphicData uri="http://schemas.openxmlformats.org/drawingml/2006/table">
            <a:tbl>
              <a:tblPr firstRow="1" bandRow="1">
                <a:tableStyleId>{0660B408-B3CF-4A94-85FC-2B1E0A45F4A2}</a:tableStyleId>
              </a:tblPr>
              <a:tblGrid>
                <a:gridCol w="602869">
                  <a:extLst>
                    <a:ext uri="{9D8B030D-6E8A-4147-A177-3AD203B41FA5}">
                      <a16:colId xmlns:a16="http://schemas.microsoft.com/office/drawing/2014/main" val="3938102825"/>
                    </a:ext>
                  </a:extLst>
                </a:gridCol>
                <a:gridCol w="4654297">
                  <a:extLst>
                    <a:ext uri="{9D8B030D-6E8A-4147-A177-3AD203B41FA5}">
                      <a16:colId xmlns:a16="http://schemas.microsoft.com/office/drawing/2014/main" val="2270461737"/>
                    </a:ext>
                  </a:extLst>
                </a:gridCol>
              </a:tblGrid>
              <a:tr h="363024">
                <a:tc>
                  <a:txBody>
                    <a:bodyPr/>
                    <a:lstStyle/>
                    <a:p>
                      <a:r>
                        <a:rPr lang="en-US" sz="1050" b="1" dirty="0"/>
                        <a:t>Order</a:t>
                      </a:r>
                    </a:p>
                  </a:txBody>
                  <a:tcPr/>
                </a:tc>
                <a:tc>
                  <a:txBody>
                    <a:bodyPr/>
                    <a:lstStyle/>
                    <a:p>
                      <a:r>
                        <a:rPr lang="en-US" b="1" dirty="0"/>
                        <a:t>Similar title to “</a:t>
                      </a:r>
                      <a:r>
                        <a:rPr lang="en-US" sz="1800" b="1" kern="1200" dirty="0">
                          <a:solidFill>
                            <a:schemeClr val="lt1"/>
                          </a:solidFill>
                          <a:effectLst/>
                        </a:rPr>
                        <a:t>The Fault in Our Stars” </a:t>
                      </a:r>
                      <a:r>
                        <a:rPr lang="en-US" sz="1800" b="1" i="0" dirty="0">
                          <a:effectLst/>
                          <a:latin typeface="+mn-lt"/>
                        </a:rPr>
                        <a:t>Using K Nearest Neighbors</a:t>
                      </a:r>
                      <a:endParaRPr lang="en-US" b="1" dirty="0"/>
                    </a:p>
                  </a:txBody>
                  <a:tcPr/>
                </a:tc>
                <a:extLst>
                  <a:ext uri="{0D108BD9-81ED-4DB2-BD59-A6C34878D82A}">
                    <a16:rowId xmlns:a16="http://schemas.microsoft.com/office/drawing/2014/main" val="229238850"/>
                  </a:ext>
                </a:extLst>
              </a:tr>
              <a:tr h="370840">
                <a:tc>
                  <a:txBody>
                    <a:bodyPr/>
                    <a:lstStyle/>
                    <a:p>
                      <a:pPr marL="0" indent="0">
                        <a:buFont typeface="+mj-lt"/>
                        <a:buNone/>
                      </a:pPr>
                      <a:r>
                        <a:rPr lang="en-US" dirty="0"/>
                        <a:t>1</a:t>
                      </a:r>
                    </a:p>
                  </a:txBody>
                  <a:tcPr/>
                </a:tc>
                <a:tc>
                  <a:txBody>
                    <a:bodyPr/>
                    <a:lstStyle/>
                    <a:p>
                      <a:r>
                        <a:rPr lang="en-US" dirty="0"/>
                        <a:t>The Diary of a Young Girl</a:t>
                      </a:r>
                    </a:p>
                  </a:txBody>
                  <a:tcPr/>
                </a:tc>
                <a:extLst>
                  <a:ext uri="{0D108BD9-81ED-4DB2-BD59-A6C34878D82A}">
                    <a16:rowId xmlns:a16="http://schemas.microsoft.com/office/drawing/2014/main" val="1092343089"/>
                  </a:ext>
                </a:extLst>
              </a:tr>
              <a:tr h="370840">
                <a:tc>
                  <a:txBody>
                    <a:bodyPr/>
                    <a:lstStyle/>
                    <a:p>
                      <a:pPr marL="0" indent="0">
                        <a:buFont typeface="+mj-lt"/>
                        <a:buNone/>
                      </a:pPr>
                      <a:r>
                        <a:rPr lang="en-US" dirty="0"/>
                        <a:t>2</a:t>
                      </a:r>
                    </a:p>
                  </a:txBody>
                  <a:tcPr/>
                </a:tc>
                <a:tc>
                  <a:txBody>
                    <a:bodyPr/>
                    <a:lstStyle/>
                    <a:p>
                      <a:r>
                        <a:rPr lang="en-US" dirty="0"/>
                        <a:t>Pride and Prejudice</a:t>
                      </a:r>
                    </a:p>
                  </a:txBody>
                  <a:tcPr/>
                </a:tc>
                <a:extLst>
                  <a:ext uri="{0D108BD9-81ED-4DB2-BD59-A6C34878D82A}">
                    <a16:rowId xmlns:a16="http://schemas.microsoft.com/office/drawing/2014/main" val="4064874896"/>
                  </a:ext>
                </a:extLst>
              </a:tr>
              <a:tr h="370840">
                <a:tc>
                  <a:txBody>
                    <a:bodyPr/>
                    <a:lstStyle/>
                    <a:p>
                      <a:pPr marL="0" indent="0">
                        <a:buFont typeface="+mj-lt"/>
                        <a:buNone/>
                      </a:pPr>
                      <a:r>
                        <a:rPr lang="en-US" dirty="0"/>
                        <a:t>3</a:t>
                      </a:r>
                    </a:p>
                  </a:txBody>
                  <a:tcPr/>
                </a:tc>
                <a:tc>
                  <a:txBody>
                    <a:bodyPr/>
                    <a:lstStyle/>
                    <a:p>
                      <a:r>
                        <a:rPr lang="en-US" dirty="0"/>
                        <a:t>The Catcher in the Rye</a:t>
                      </a:r>
                    </a:p>
                  </a:txBody>
                  <a:tcPr/>
                </a:tc>
                <a:extLst>
                  <a:ext uri="{0D108BD9-81ED-4DB2-BD59-A6C34878D82A}">
                    <a16:rowId xmlns:a16="http://schemas.microsoft.com/office/drawing/2014/main" val="2706548338"/>
                  </a:ext>
                </a:extLst>
              </a:tr>
              <a:tr h="370840">
                <a:tc>
                  <a:txBody>
                    <a:bodyPr/>
                    <a:lstStyle/>
                    <a:p>
                      <a:pPr marL="0" indent="0">
                        <a:buFont typeface="+mj-lt"/>
                        <a:buNone/>
                      </a:pPr>
                      <a:r>
                        <a:rPr lang="en-US" dirty="0"/>
                        <a:t>4</a:t>
                      </a:r>
                    </a:p>
                  </a:txBody>
                  <a:tcPr/>
                </a:tc>
                <a:tc>
                  <a:txBody>
                    <a:bodyPr/>
                    <a:lstStyle/>
                    <a:p>
                      <a:r>
                        <a:rPr lang="en-US" dirty="0"/>
                        <a:t>The Great Gatsby</a:t>
                      </a:r>
                    </a:p>
                  </a:txBody>
                  <a:tcPr/>
                </a:tc>
                <a:extLst>
                  <a:ext uri="{0D108BD9-81ED-4DB2-BD59-A6C34878D82A}">
                    <a16:rowId xmlns:a16="http://schemas.microsoft.com/office/drawing/2014/main" val="1840994810"/>
                  </a:ext>
                </a:extLst>
              </a:tr>
              <a:tr h="370840">
                <a:tc>
                  <a:txBody>
                    <a:bodyPr/>
                    <a:lstStyle/>
                    <a:p>
                      <a:pPr marL="0" indent="0">
                        <a:buFont typeface="+mj-lt"/>
                        <a:buNone/>
                      </a:pPr>
                      <a:r>
                        <a:rPr lang="en-US" dirty="0"/>
                        <a:t>5</a:t>
                      </a:r>
                    </a:p>
                  </a:txBody>
                  <a:tcPr/>
                </a:tc>
                <a:tc>
                  <a:txBody>
                    <a:bodyPr/>
                    <a:lstStyle/>
                    <a:p>
                      <a:r>
                        <a:rPr lang="en-US" dirty="0"/>
                        <a:t>Catching Fire (The Hunger Games, #2)</a:t>
                      </a:r>
                    </a:p>
                  </a:txBody>
                  <a:tcPr/>
                </a:tc>
                <a:extLst>
                  <a:ext uri="{0D108BD9-81ED-4DB2-BD59-A6C34878D82A}">
                    <a16:rowId xmlns:a16="http://schemas.microsoft.com/office/drawing/2014/main" val="2840632649"/>
                  </a:ext>
                </a:extLst>
              </a:tr>
              <a:tr h="370840">
                <a:tc>
                  <a:txBody>
                    <a:bodyPr/>
                    <a:lstStyle/>
                    <a:p>
                      <a:pPr marL="0" indent="0">
                        <a:buFont typeface="+mj-lt"/>
                        <a:buNone/>
                      </a:pPr>
                      <a:r>
                        <a:rPr lang="en-US"/>
                        <a:t>6</a:t>
                      </a:r>
                      <a:endParaRPr lang="en-US" dirty="0"/>
                    </a:p>
                  </a:txBody>
                  <a:tcPr/>
                </a:tc>
                <a:tc>
                  <a:txBody>
                    <a:bodyPr/>
                    <a:lstStyle/>
                    <a:p>
                      <a:r>
                        <a:rPr lang="en-US" dirty="0"/>
                        <a:t>1984</a:t>
                      </a:r>
                    </a:p>
                  </a:txBody>
                  <a:tcPr/>
                </a:tc>
                <a:extLst>
                  <a:ext uri="{0D108BD9-81ED-4DB2-BD59-A6C34878D82A}">
                    <a16:rowId xmlns:a16="http://schemas.microsoft.com/office/drawing/2014/main" val="3983164698"/>
                  </a:ext>
                </a:extLst>
              </a:tr>
              <a:tr h="370840">
                <a:tc>
                  <a:txBody>
                    <a:bodyPr/>
                    <a:lstStyle/>
                    <a:p>
                      <a:pPr marL="0" indent="0">
                        <a:buFont typeface="+mj-lt"/>
                        <a:buNone/>
                      </a:pPr>
                      <a:r>
                        <a:rPr lang="en-US" dirty="0"/>
                        <a:t>7</a:t>
                      </a:r>
                    </a:p>
                  </a:txBody>
                  <a:tcPr/>
                </a:tc>
                <a:tc>
                  <a:txBody>
                    <a:bodyPr/>
                    <a:lstStyle/>
                    <a:p>
                      <a:r>
                        <a:rPr lang="en-US" dirty="0"/>
                        <a:t>The Kite Runner</a:t>
                      </a:r>
                    </a:p>
                  </a:txBody>
                  <a:tcPr/>
                </a:tc>
                <a:extLst>
                  <a:ext uri="{0D108BD9-81ED-4DB2-BD59-A6C34878D82A}">
                    <a16:rowId xmlns:a16="http://schemas.microsoft.com/office/drawing/2014/main" val="412148171"/>
                  </a:ext>
                </a:extLst>
              </a:tr>
              <a:tr h="370840">
                <a:tc>
                  <a:txBody>
                    <a:bodyPr/>
                    <a:lstStyle/>
                    <a:p>
                      <a:pPr marL="0" indent="0">
                        <a:buFont typeface="+mj-lt"/>
                        <a:buNone/>
                      </a:pPr>
                      <a:r>
                        <a:rPr lang="en-US" dirty="0"/>
                        <a:t>8</a:t>
                      </a:r>
                    </a:p>
                  </a:txBody>
                  <a:tcPr/>
                </a:tc>
                <a:tc>
                  <a:txBody>
                    <a:bodyPr/>
                    <a:lstStyle/>
                    <a:p>
                      <a:r>
                        <a:rPr lang="en-US" dirty="0"/>
                        <a:t>Angels &amp; Demons (Robert Langdon, #1)</a:t>
                      </a:r>
                    </a:p>
                  </a:txBody>
                  <a:tcPr/>
                </a:tc>
                <a:extLst>
                  <a:ext uri="{0D108BD9-81ED-4DB2-BD59-A6C34878D82A}">
                    <a16:rowId xmlns:a16="http://schemas.microsoft.com/office/drawing/2014/main" val="1120575954"/>
                  </a:ext>
                </a:extLst>
              </a:tr>
              <a:tr h="370840">
                <a:tc>
                  <a:txBody>
                    <a:bodyPr/>
                    <a:lstStyle/>
                    <a:p>
                      <a:pPr marL="0" indent="0">
                        <a:buFont typeface="+mj-lt"/>
                        <a:buNone/>
                      </a:pPr>
                      <a:r>
                        <a:rPr lang="en-US" dirty="0"/>
                        <a:t>9</a:t>
                      </a:r>
                    </a:p>
                  </a:txBody>
                  <a:tcPr/>
                </a:tc>
                <a:tc>
                  <a:txBody>
                    <a:bodyPr/>
                    <a:lstStyle/>
                    <a:p>
                      <a:r>
                        <a:rPr lang="en-US" dirty="0"/>
                        <a:t>Harry Potter and the Chamber of Secrets (Harry Potter, #2)</a:t>
                      </a:r>
                    </a:p>
                  </a:txBody>
                  <a:tcPr/>
                </a:tc>
                <a:extLst>
                  <a:ext uri="{0D108BD9-81ED-4DB2-BD59-A6C34878D82A}">
                    <a16:rowId xmlns:a16="http://schemas.microsoft.com/office/drawing/2014/main" val="2428779421"/>
                  </a:ext>
                </a:extLst>
              </a:tr>
              <a:tr h="370840">
                <a:tc>
                  <a:txBody>
                    <a:bodyPr/>
                    <a:lstStyle/>
                    <a:p>
                      <a:pPr marL="0" indent="0">
                        <a:buFont typeface="+mj-lt"/>
                        <a:buNone/>
                      </a:pPr>
                      <a:r>
                        <a:rPr lang="en-US" dirty="0"/>
                        <a:t>10</a:t>
                      </a:r>
                    </a:p>
                  </a:txBody>
                  <a:tcPr/>
                </a:tc>
                <a:tc>
                  <a:txBody>
                    <a:bodyPr/>
                    <a:lstStyle/>
                    <a:p>
                      <a:r>
                        <a:rPr lang="en-US" dirty="0"/>
                        <a:t>Divergent (Divergent, #1)</a:t>
                      </a:r>
                    </a:p>
                  </a:txBody>
                  <a:tcPr/>
                </a:tc>
                <a:extLst>
                  <a:ext uri="{0D108BD9-81ED-4DB2-BD59-A6C34878D82A}">
                    <a16:rowId xmlns:a16="http://schemas.microsoft.com/office/drawing/2014/main" val="1532184466"/>
                  </a:ext>
                </a:extLst>
              </a:tr>
            </a:tbl>
          </a:graphicData>
        </a:graphic>
      </p:graphicFrame>
    </p:spTree>
    <p:extLst>
      <p:ext uri="{BB962C8B-B14F-4D97-AF65-F5344CB8AC3E}">
        <p14:creationId xmlns:p14="http://schemas.microsoft.com/office/powerpoint/2010/main" val="1044640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extLst>
              <p:ext uri="{D42A27DB-BD31-4B8C-83A1-F6EECF244321}">
                <p14:modId xmlns:p14="http://schemas.microsoft.com/office/powerpoint/2010/main" val="3320076585"/>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82442" y="833448"/>
            <a:ext cx="7904558" cy="573321"/>
          </a:xfrm>
          <a:prstGeom prst="rect">
            <a:avLst/>
          </a:prstGeom>
          <a:noFill/>
        </p:spPr>
        <p:txBody>
          <a:bodyPr vert="horz" lIns="91440" tIns="45720" rIns="91440" bIns="45720" rtlCol="0" anchor="t">
            <a:no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i="0" dirty="0">
                <a:effectLst/>
                <a:latin typeface="+mn-lt"/>
              </a:rPr>
              <a:t>Documentation and Next Step</a:t>
            </a:r>
            <a:endParaRPr lang="en-US" sz="2000" b="1" i="0" dirty="0">
              <a:effectLst/>
              <a:latin typeface="Helvetica Neue" panose="02000503000000020004" pitchFamily="2" charset="0"/>
            </a:endParaRPr>
          </a:p>
          <a:p>
            <a:pPr algn="l"/>
            <a:r>
              <a:rPr lang="en-US" sz="2000" b="1" i="0" dirty="0">
                <a:effectLst/>
                <a:latin typeface="+mn-lt"/>
              </a:rPr>
              <a:t>  </a:t>
            </a:r>
          </a:p>
        </p:txBody>
      </p:sp>
      <p:sp>
        <p:nvSpPr>
          <p:cNvPr id="2" name="Content Placeholder 2">
            <a:extLst>
              <a:ext uri="{FF2B5EF4-FFF2-40B4-BE49-F238E27FC236}">
                <a16:creationId xmlns:a16="http://schemas.microsoft.com/office/drawing/2014/main" id="{759D08BA-D2DD-5B5A-21DF-7C001CB8B0BE}"/>
              </a:ext>
            </a:extLst>
          </p:cNvPr>
          <p:cNvSpPr>
            <a:spLocks noGrp="1"/>
          </p:cNvSpPr>
          <p:nvPr>
            <p:ph idx="1"/>
          </p:nvPr>
        </p:nvSpPr>
        <p:spPr>
          <a:xfrm>
            <a:off x="2032935" y="1891744"/>
            <a:ext cx="6315537" cy="731536"/>
          </a:xfrm>
        </p:spPr>
        <p:txBody>
          <a:bodyPr>
            <a:normAutofit/>
          </a:bodyPr>
          <a:lstStyle/>
          <a:p>
            <a:r>
              <a:rPr lang="en-US" sz="1800" dirty="0"/>
              <a:t>Provided on GitHub in a README file </a:t>
            </a:r>
          </a:p>
        </p:txBody>
      </p:sp>
      <p:sp>
        <p:nvSpPr>
          <p:cNvPr id="3" name="Slide Number Placeholder 2">
            <a:extLst>
              <a:ext uri="{FF2B5EF4-FFF2-40B4-BE49-F238E27FC236}">
                <a16:creationId xmlns:a16="http://schemas.microsoft.com/office/drawing/2014/main" id="{F54F34A5-673B-9B96-14D4-C0770E453146}"/>
              </a:ext>
            </a:extLst>
          </p:cNvPr>
          <p:cNvSpPr>
            <a:spLocks noGrp="1"/>
          </p:cNvSpPr>
          <p:nvPr>
            <p:ph type="sldNum" sz="quarter" idx="12"/>
          </p:nvPr>
        </p:nvSpPr>
        <p:spPr/>
        <p:txBody>
          <a:bodyPr/>
          <a:lstStyle/>
          <a:p>
            <a:fld id="{6D22F896-40B5-4ADD-8801-0D06FADFA095}" type="slidenum">
              <a:rPr lang="en-US" smtClean="0"/>
              <a:t>46</a:t>
            </a:fld>
            <a:endParaRPr lang="en-US" dirty="0"/>
          </a:p>
        </p:txBody>
      </p:sp>
      <p:sp>
        <p:nvSpPr>
          <p:cNvPr id="4" name="Content Placeholder 2">
            <a:extLst>
              <a:ext uri="{FF2B5EF4-FFF2-40B4-BE49-F238E27FC236}">
                <a16:creationId xmlns:a16="http://schemas.microsoft.com/office/drawing/2014/main" id="{08FC86A1-FFFA-00C4-B6AE-23484112E725}"/>
              </a:ext>
            </a:extLst>
          </p:cNvPr>
          <p:cNvSpPr txBox="1">
            <a:spLocks/>
          </p:cNvSpPr>
          <p:nvPr/>
        </p:nvSpPr>
        <p:spPr>
          <a:xfrm>
            <a:off x="2032935" y="2782697"/>
            <a:ext cx="7449393" cy="2557056"/>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sz="1800" dirty="0"/>
              <a:t>Next Step:</a:t>
            </a:r>
          </a:p>
          <a:p>
            <a:pPr lvl="1"/>
            <a:r>
              <a:rPr lang="en-US" sz="1600" dirty="0"/>
              <a:t>Run the code on a cloud platform using the original data set </a:t>
            </a:r>
          </a:p>
          <a:p>
            <a:pPr lvl="1"/>
            <a:r>
              <a:rPr lang="en-US" sz="1600" dirty="0"/>
              <a:t>Model  deployment </a:t>
            </a:r>
          </a:p>
        </p:txBody>
      </p:sp>
    </p:spTree>
    <p:extLst>
      <p:ext uri="{BB962C8B-B14F-4D97-AF65-F5344CB8AC3E}">
        <p14:creationId xmlns:p14="http://schemas.microsoft.com/office/powerpoint/2010/main" val="3476035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3080">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83" name="Picture 3082">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85" name="Rectangle 3084">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873EC05-B4AA-C288-6C6D-64BDFEF18FFC}"/>
              </a:ext>
            </a:extLst>
          </p:cNvPr>
          <p:cNvSpPr>
            <a:spLocks noGrp="1"/>
          </p:cNvSpPr>
          <p:nvPr>
            <p:ph type="sldNum" sz="quarter" idx="12"/>
          </p:nvPr>
        </p:nvSpPr>
        <p:spPr>
          <a:xfrm>
            <a:off x="158407" y="164592"/>
            <a:ext cx="636727" cy="322851"/>
          </a:xfrm>
        </p:spPr>
        <p:txBody>
          <a:bodyPr>
            <a:normAutofit/>
          </a:bodyPr>
          <a:lstStyle/>
          <a:p>
            <a:pPr>
              <a:lnSpc>
                <a:spcPct val="90000"/>
              </a:lnSpc>
              <a:spcAft>
                <a:spcPts val="600"/>
              </a:spcAft>
            </a:pPr>
            <a:fld id="{6D22F896-40B5-4ADD-8801-0D06FADFA095}" type="slidenum">
              <a:rPr lang="en-US" sz="1500" smtClean="0"/>
              <a:pPr>
                <a:lnSpc>
                  <a:spcPct val="90000"/>
                </a:lnSpc>
                <a:spcAft>
                  <a:spcPts val="600"/>
                </a:spcAft>
              </a:pPr>
              <a:t>47</a:t>
            </a:fld>
            <a:endParaRPr lang="en-US" sz="1500"/>
          </a:p>
        </p:txBody>
      </p:sp>
      <p:pic>
        <p:nvPicPr>
          <p:cNvPr id="3074" name="Picture 2" descr="Thank You Slide 05 | Powerpoint templates, Power point ...">
            <a:extLst>
              <a:ext uri="{FF2B5EF4-FFF2-40B4-BE49-F238E27FC236}">
                <a16:creationId xmlns:a16="http://schemas.microsoft.com/office/drawing/2014/main" id="{A74D4EB4-1796-133C-720F-D626F0EEFE7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547737" y="957240"/>
            <a:ext cx="4651619" cy="3488713"/>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3091" name="Rectangle 3090">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E1F245-D35E-15F2-31EF-88077CD1AC95}"/>
              </a:ext>
            </a:extLst>
          </p:cNvPr>
          <p:cNvSpPr txBox="1"/>
          <p:nvPr/>
        </p:nvSpPr>
        <p:spPr>
          <a:xfrm>
            <a:off x="1997223" y="5727285"/>
            <a:ext cx="1669141" cy="461665"/>
          </a:xfrm>
          <a:prstGeom prst="rect">
            <a:avLst/>
          </a:prstGeom>
          <a:noFill/>
        </p:spPr>
        <p:txBody>
          <a:bodyPr wrap="square" rtlCol="0">
            <a:spAutoFit/>
          </a:bodyPr>
          <a:lstStyle/>
          <a:p>
            <a:r>
              <a:rPr lang="en-US" sz="1200" dirty="0"/>
              <a:t>https://</a:t>
            </a:r>
            <a:r>
              <a:rPr lang="en-US" sz="1200" dirty="0" err="1"/>
              <a:t>github.com</a:t>
            </a:r>
            <a:r>
              <a:rPr lang="en-US" sz="1200" dirty="0"/>
              <a:t>/</a:t>
            </a:r>
            <a:r>
              <a:rPr lang="en-US" sz="1200" dirty="0" err="1"/>
              <a:t>MaryamNzr</a:t>
            </a:r>
            <a:endParaRPr lang="en-US" sz="1200" dirty="0"/>
          </a:p>
        </p:txBody>
      </p:sp>
      <p:sp>
        <p:nvSpPr>
          <p:cNvPr id="12" name="TextBox 11">
            <a:extLst>
              <a:ext uri="{FF2B5EF4-FFF2-40B4-BE49-F238E27FC236}">
                <a16:creationId xmlns:a16="http://schemas.microsoft.com/office/drawing/2014/main" id="{CDCE67EA-4F8D-79E9-686C-FBF6CAC8E57D}"/>
              </a:ext>
            </a:extLst>
          </p:cNvPr>
          <p:cNvSpPr txBox="1"/>
          <p:nvPr/>
        </p:nvSpPr>
        <p:spPr>
          <a:xfrm>
            <a:off x="5145533" y="5597920"/>
            <a:ext cx="1714860" cy="430887"/>
          </a:xfrm>
          <a:prstGeom prst="rect">
            <a:avLst/>
          </a:prstGeom>
          <a:noFill/>
        </p:spPr>
        <p:txBody>
          <a:bodyPr wrap="square" rtlCol="0">
            <a:spAutoFit/>
          </a:bodyPr>
          <a:lstStyle/>
          <a:p>
            <a:r>
              <a:rPr lang="en-US" sz="1100" dirty="0"/>
              <a:t>https://</a:t>
            </a:r>
            <a:r>
              <a:rPr lang="en-US" sz="1100" dirty="0" err="1"/>
              <a:t>www.linkedin.com</a:t>
            </a:r>
            <a:r>
              <a:rPr lang="en-US" sz="1100" dirty="0"/>
              <a:t>/in/</a:t>
            </a:r>
            <a:r>
              <a:rPr lang="en-US" sz="1100" dirty="0" err="1"/>
              <a:t>maryam-nozariphd</a:t>
            </a:r>
            <a:r>
              <a:rPr lang="en-US" sz="1100" dirty="0"/>
              <a:t>/</a:t>
            </a:r>
          </a:p>
        </p:txBody>
      </p:sp>
      <p:sp>
        <p:nvSpPr>
          <p:cNvPr id="13" name="TextBox 12">
            <a:extLst>
              <a:ext uri="{FF2B5EF4-FFF2-40B4-BE49-F238E27FC236}">
                <a16:creationId xmlns:a16="http://schemas.microsoft.com/office/drawing/2014/main" id="{114080B6-D0EA-1ADE-12CA-AF633F246A56}"/>
              </a:ext>
            </a:extLst>
          </p:cNvPr>
          <p:cNvSpPr txBox="1"/>
          <p:nvPr/>
        </p:nvSpPr>
        <p:spPr>
          <a:xfrm>
            <a:off x="8199356" y="5727285"/>
            <a:ext cx="2344861" cy="276999"/>
          </a:xfrm>
          <a:prstGeom prst="rect">
            <a:avLst/>
          </a:prstGeom>
          <a:noFill/>
        </p:spPr>
        <p:txBody>
          <a:bodyPr wrap="square" rtlCol="0">
            <a:spAutoFit/>
          </a:bodyPr>
          <a:lstStyle/>
          <a:p>
            <a:r>
              <a:rPr lang="en-US" sz="1200" dirty="0" err="1"/>
              <a:t>maryamnozariphd@gmail.com</a:t>
            </a:r>
            <a:endParaRPr lang="en-US" sz="1200" dirty="0"/>
          </a:p>
        </p:txBody>
      </p:sp>
      <p:pic>
        <p:nvPicPr>
          <p:cNvPr id="3076" name="Picture 4">
            <a:extLst>
              <a:ext uri="{FF2B5EF4-FFF2-40B4-BE49-F238E27FC236}">
                <a16:creationId xmlns:a16="http://schemas.microsoft.com/office/drawing/2014/main" id="{D1B63340-6380-0766-72B7-8A578806CE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2963" y="5176360"/>
            <a:ext cx="416092" cy="4160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mail Logo Icon (2023) - Free Download PNG, SVG, AI">
            <a:extLst>
              <a:ext uri="{FF2B5EF4-FFF2-40B4-BE49-F238E27FC236}">
                <a16:creationId xmlns:a16="http://schemas.microsoft.com/office/drawing/2014/main" id="{6ECF87DC-6AE0-D88D-7450-838F356F1A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7683" y="5256708"/>
            <a:ext cx="449463" cy="335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tHub Logo Download - SVG - All Vector Logo">
            <a:extLst>
              <a:ext uri="{FF2B5EF4-FFF2-40B4-BE49-F238E27FC236}">
                <a16:creationId xmlns:a16="http://schemas.microsoft.com/office/drawing/2014/main" id="{E2AA721A-1BB8-D61A-1C56-B0BAAD491C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7742" y="5176360"/>
            <a:ext cx="753114" cy="41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38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Acquisition</a:t>
            </a:r>
            <a:endParaRPr lang="en-US" sz="2000" dirty="0">
              <a:latin typeface="+mn-lt"/>
            </a:endParaRP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994024" y="1713178"/>
            <a:ext cx="5100909" cy="3428926"/>
          </a:xfrm>
        </p:spPr>
        <p:txBody>
          <a:bodyPr>
            <a:normAutofit/>
          </a:bodyPr>
          <a:lstStyle/>
          <a:p>
            <a:pPr marL="0" indent="0">
              <a:buNone/>
            </a:pPr>
            <a:r>
              <a:rPr lang="en-US" sz="2800" u="sng" dirty="0">
                <a:hlinkClick r:id="rId8">
                  <a:extLst>
                    <a:ext uri="{A12FA001-AC4F-418D-AE19-62706E023703}">
                      <ahyp:hlinkClr xmlns:ahyp="http://schemas.microsoft.com/office/drawing/2018/hyperlinkcolor" val="tx"/>
                    </a:ext>
                  </a:extLst>
                </a:hlinkClick>
              </a:rPr>
              <a:t>UCSD Book Graph</a:t>
            </a:r>
            <a:endParaRPr lang="en-US" sz="2800" u="sng" dirty="0"/>
          </a:p>
          <a:p>
            <a:pPr lvl="1"/>
            <a:r>
              <a:rPr lang="en-US" sz="2800" dirty="0"/>
              <a:t>M</a:t>
            </a:r>
            <a:r>
              <a:rPr lang="en-US" sz="2800" b="0" i="0" dirty="0">
                <a:effectLst/>
              </a:rPr>
              <a:t>eta-data of the books</a:t>
            </a:r>
          </a:p>
          <a:p>
            <a:pPr lvl="1"/>
            <a:r>
              <a:rPr lang="en-US" sz="2800" dirty="0"/>
              <a:t>U</a:t>
            </a:r>
            <a:r>
              <a:rPr lang="en-US" sz="2800" b="0" i="0" dirty="0">
                <a:effectLst/>
              </a:rPr>
              <a:t>ser-book interactions </a:t>
            </a:r>
          </a:p>
          <a:p>
            <a:pPr lvl="1"/>
            <a:r>
              <a:rPr lang="en-US" sz="2800" dirty="0"/>
              <a:t>U</a:t>
            </a:r>
            <a:r>
              <a:rPr lang="en-US" sz="2800" b="0" i="0" dirty="0">
                <a:effectLst/>
              </a:rPr>
              <a:t>sers' detailed book reviews</a:t>
            </a:r>
            <a:endParaRPr lang="en-US" sz="2800" dirty="0"/>
          </a:p>
        </p:txBody>
      </p:sp>
      <p:pic>
        <p:nvPicPr>
          <p:cNvPr id="9" name="Picture 8">
            <a:extLst>
              <a:ext uri="{FF2B5EF4-FFF2-40B4-BE49-F238E27FC236}">
                <a16:creationId xmlns:a16="http://schemas.microsoft.com/office/drawing/2014/main" id="{B2D10009-CAE4-F282-ACC2-32E0E414338F}"/>
              </a:ext>
            </a:extLst>
          </p:cNvPr>
          <p:cNvPicPr>
            <a:picLocks noChangeAspect="1"/>
          </p:cNvPicPr>
          <p:nvPr/>
        </p:nvPicPr>
        <p:blipFill>
          <a:blip r:embed="rId9"/>
          <a:stretch>
            <a:fillRect/>
          </a:stretch>
        </p:blipFill>
        <p:spPr>
          <a:xfrm>
            <a:off x="6897479" y="1289717"/>
            <a:ext cx="4450459" cy="5534128"/>
          </a:xfrm>
          <a:prstGeom prst="rect">
            <a:avLst/>
          </a:prstGeom>
        </p:spPr>
      </p:pic>
      <p:pic>
        <p:nvPicPr>
          <p:cNvPr id="10" name="Picture 9">
            <a:extLst>
              <a:ext uri="{FF2B5EF4-FFF2-40B4-BE49-F238E27FC236}">
                <a16:creationId xmlns:a16="http://schemas.microsoft.com/office/drawing/2014/main" id="{78E77C09-100F-B0FA-08C2-9E33E2779CF9}"/>
              </a:ext>
            </a:extLst>
          </p:cNvPr>
          <p:cNvPicPr>
            <a:picLocks noChangeAspect="1"/>
          </p:cNvPicPr>
          <p:nvPr/>
        </p:nvPicPr>
        <p:blipFill>
          <a:blip r:embed="rId10"/>
          <a:stretch>
            <a:fillRect/>
          </a:stretch>
        </p:blipFill>
        <p:spPr>
          <a:xfrm>
            <a:off x="8389365" y="515817"/>
            <a:ext cx="2958574" cy="815484"/>
          </a:xfrm>
          <a:prstGeom prst="rect">
            <a:avLst/>
          </a:prstGeom>
        </p:spPr>
      </p:pic>
      <p:pic>
        <p:nvPicPr>
          <p:cNvPr id="11" name="Picture 10">
            <a:extLst>
              <a:ext uri="{FF2B5EF4-FFF2-40B4-BE49-F238E27FC236}">
                <a16:creationId xmlns:a16="http://schemas.microsoft.com/office/drawing/2014/main" id="{AF942BA4-93A6-69D3-0C70-1CC64D943010}"/>
              </a:ext>
            </a:extLst>
          </p:cNvPr>
          <p:cNvPicPr>
            <a:picLocks noChangeAspect="1"/>
          </p:cNvPicPr>
          <p:nvPr/>
        </p:nvPicPr>
        <p:blipFill>
          <a:blip r:embed="rId11"/>
          <a:stretch>
            <a:fillRect/>
          </a:stretch>
        </p:blipFill>
        <p:spPr>
          <a:xfrm>
            <a:off x="6897478" y="515816"/>
            <a:ext cx="1491886" cy="815485"/>
          </a:xfrm>
          <a:prstGeom prst="rect">
            <a:avLst/>
          </a:prstGeom>
        </p:spPr>
      </p:pic>
      <p:sp>
        <p:nvSpPr>
          <p:cNvPr id="2" name="Slide Number Placeholder 1">
            <a:extLst>
              <a:ext uri="{FF2B5EF4-FFF2-40B4-BE49-F238E27FC236}">
                <a16:creationId xmlns:a16="http://schemas.microsoft.com/office/drawing/2014/main" id="{3D469477-AF6B-9FF5-C4CD-0C2DDECA0524}"/>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14216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Acquisition </a:t>
            </a:r>
            <a:endParaRPr lang="en-US" sz="2000" dirty="0">
              <a:latin typeface="+mn-lt"/>
            </a:endParaRP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1304144" y="1713178"/>
            <a:ext cx="5021705" cy="3428926"/>
          </a:xfrm>
        </p:spPr>
        <p:txBody>
          <a:bodyPr>
            <a:noAutofit/>
          </a:bodyPr>
          <a:lstStyle/>
          <a:p>
            <a:pPr marL="0" indent="0">
              <a:buNone/>
            </a:pPr>
            <a:r>
              <a:rPr lang="en-US" sz="2400" u="sng" dirty="0">
                <a:hlinkClick r:id="rId8">
                  <a:extLst>
                    <a:ext uri="{A12FA001-AC4F-418D-AE19-62706E023703}">
                      <ahyp:hlinkClr xmlns:ahyp="http://schemas.microsoft.com/office/drawing/2018/hyperlinkcolor" val="tx"/>
                    </a:ext>
                  </a:extLst>
                </a:hlinkClick>
              </a:rPr>
              <a:t>UCSD Book Graph</a:t>
            </a:r>
            <a:endParaRPr lang="en-US" sz="2400" u="sng" dirty="0"/>
          </a:p>
          <a:p>
            <a:pPr lvl="1"/>
            <a:r>
              <a:rPr lang="en-US" sz="2400" dirty="0"/>
              <a:t>M</a:t>
            </a:r>
            <a:r>
              <a:rPr lang="en-US" sz="2400" b="0" i="0" dirty="0">
                <a:effectLst/>
              </a:rPr>
              <a:t>eta-data of the books</a:t>
            </a:r>
          </a:p>
          <a:p>
            <a:pPr lvl="2">
              <a:buFont typeface="Arial" panose="020B0604020202020204" pitchFamily="34" charset="0"/>
              <a:buChar char="•"/>
            </a:pPr>
            <a:r>
              <a:rPr lang="en-US" sz="2400" i="0" u="sng" dirty="0">
                <a:effectLst/>
                <a:hlinkClick r:id="rId9">
                  <a:extLst>
                    <a:ext uri="{A12FA001-AC4F-418D-AE19-62706E023703}">
                      <ahyp:hlinkClr xmlns:ahyp="http://schemas.microsoft.com/office/drawing/2018/hyperlinkcolor" val="tx"/>
                    </a:ext>
                  </a:extLst>
                </a:hlinkClick>
              </a:rPr>
              <a:t>goodreads_books.json.gz</a:t>
            </a:r>
            <a:r>
              <a:rPr lang="en-US" sz="2400" i="0" dirty="0">
                <a:effectLst/>
              </a:rPr>
              <a:t> </a:t>
            </a:r>
            <a:endParaRPr lang="en-US" sz="2400" b="0" i="0" dirty="0">
              <a:effectLst/>
            </a:endParaRPr>
          </a:p>
          <a:p>
            <a:pPr lvl="1">
              <a:buFont typeface="Arial" panose="020B0604020202020204" pitchFamily="34" charset="0"/>
              <a:buChar char="•"/>
            </a:pPr>
            <a:r>
              <a:rPr lang="en-US" sz="2400" b="0" i="0" dirty="0">
                <a:effectLst/>
              </a:rPr>
              <a:t>User book interactions </a:t>
            </a:r>
          </a:p>
          <a:p>
            <a:pPr lvl="1"/>
            <a:r>
              <a:rPr lang="en-US" sz="2400" dirty="0"/>
              <a:t>U</a:t>
            </a:r>
            <a:r>
              <a:rPr lang="en-US" sz="2400" b="0" i="0" dirty="0">
                <a:effectLst/>
              </a:rPr>
              <a:t>sers' detailed book reviews</a:t>
            </a:r>
            <a:endParaRPr lang="en-US" sz="2400" dirty="0"/>
          </a:p>
        </p:txBody>
      </p:sp>
      <p:pic>
        <p:nvPicPr>
          <p:cNvPr id="9" name="Picture 8">
            <a:extLst>
              <a:ext uri="{FF2B5EF4-FFF2-40B4-BE49-F238E27FC236}">
                <a16:creationId xmlns:a16="http://schemas.microsoft.com/office/drawing/2014/main" id="{B2D10009-CAE4-F282-ACC2-32E0E414338F}"/>
              </a:ext>
            </a:extLst>
          </p:cNvPr>
          <p:cNvPicPr>
            <a:picLocks noChangeAspect="1"/>
          </p:cNvPicPr>
          <p:nvPr/>
        </p:nvPicPr>
        <p:blipFill>
          <a:blip r:embed="rId10"/>
          <a:stretch>
            <a:fillRect/>
          </a:stretch>
        </p:blipFill>
        <p:spPr>
          <a:xfrm>
            <a:off x="6897479" y="1289717"/>
            <a:ext cx="4450459" cy="5534128"/>
          </a:xfrm>
          <a:prstGeom prst="rect">
            <a:avLst/>
          </a:prstGeom>
        </p:spPr>
      </p:pic>
      <p:pic>
        <p:nvPicPr>
          <p:cNvPr id="10" name="Picture 9">
            <a:extLst>
              <a:ext uri="{FF2B5EF4-FFF2-40B4-BE49-F238E27FC236}">
                <a16:creationId xmlns:a16="http://schemas.microsoft.com/office/drawing/2014/main" id="{78E77C09-100F-B0FA-08C2-9E33E2779CF9}"/>
              </a:ext>
            </a:extLst>
          </p:cNvPr>
          <p:cNvPicPr>
            <a:picLocks noChangeAspect="1"/>
          </p:cNvPicPr>
          <p:nvPr/>
        </p:nvPicPr>
        <p:blipFill>
          <a:blip r:embed="rId11"/>
          <a:stretch>
            <a:fillRect/>
          </a:stretch>
        </p:blipFill>
        <p:spPr>
          <a:xfrm>
            <a:off x="8389365" y="515817"/>
            <a:ext cx="2958574" cy="815484"/>
          </a:xfrm>
          <a:prstGeom prst="rect">
            <a:avLst/>
          </a:prstGeom>
        </p:spPr>
      </p:pic>
      <p:pic>
        <p:nvPicPr>
          <p:cNvPr id="11" name="Picture 10">
            <a:extLst>
              <a:ext uri="{FF2B5EF4-FFF2-40B4-BE49-F238E27FC236}">
                <a16:creationId xmlns:a16="http://schemas.microsoft.com/office/drawing/2014/main" id="{AF942BA4-93A6-69D3-0C70-1CC64D943010}"/>
              </a:ext>
            </a:extLst>
          </p:cNvPr>
          <p:cNvPicPr>
            <a:picLocks noChangeAspect="1"/>
          </p:cNvPicPr>
          <p:nvPr/>
        </p:nvPicPr>
        <p:blipFill>
          <a:blip r:embed="rId12"/>
          <a:stretch>
            <a:fillRect/>
          </a:stretch>
        </p:blipFill>
        <p:spPr>
          <a:xfrm>
            <a:off x="6897478" y="500076"/>
            <a:ext cx="1491886" cy="831225"/>
          </a:xfrm>
          <a:prstGeom prst="rect">
            <a:avLst/>
          </a:prstGeom>
        </p:spPr>
      </p:pic>
      <p:sp>
        <p:nvSpPr>
          <p:cNvPr id="2" name="Rounded Rectangle 1">
            <a:extLst>
              <a:ext uri="{FF2B5EF4-FFF2-40B4-BE49-F238E27FC236}">
                <a16:creationId xmlns:a16="http://schemas.microsoft.com/office/drawing/2014/main" id="{B2E93866-17AA-4E5F-4746-FF3F0B6DA759}"/>
              </a:ext>
            </a:extLst>
          </p:cNvPr>
          <p:cNvSpPr/>
          <p:nvPr/>
        </p:nvSpPr>
        <p:spPr>
          <a:xfrm>
            <a:off x="1304143" y="2023673"/>
            <a:ext cx="5021706" cy="1693888"/>
          </a:xfrm>
          <a:prstGeom prst="roundRect">
            <a:avLst/>
          </a:prstGeom>
          <a:noFill/>
          <a:ln w="41275">
            <a:solidFill>
              <a:srgbClr val="FFFF00"/>
            </a:solidFill>
          </a:ln>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8DBC49A-F01D-669D-3865-8B1B30BFCF52}"/>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131248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Organization</a:t>
            </a:r>
            <a:endParaRPr lang="en-US" sz="2000" dirty="0">
              <a:latin typeface="+mn-lt"/>
            </a:endParaRP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1975261" y="1713178"/>
            <a:ext cx="4119672" cy="3428926"/>
          </a:xfrm>
        </p:spPr>
        <p:txBody>
          <a:bodyPr>
            <a:normAutofit/>
          </a:bodyPr>
          <a:lstStyle/>
          <a:p>
            <a:pPr marL="0" indent="0">
              <a:buNone/>
            </a:pPr>
            <a:r>
              <a:rPr lang="en-US" sz="1800" u="sng" dirty="0">
                <a:hlinkClick r:id="rId8">
                  <a:extLst>
                    <a:ext uri="{A12FA001-AC4F-418D-AE19-62706E023703}">
                      <ahyp:hlinkClr xmlns:ahyp="http://schemas.microsoft.com/office/drawing/2018/hyperlinkcolor" val="tx"/>
                    </a:ext>
                  </a:extLst>
                </a:hlinkClick>
              </a:rPr>
              <a:t>UCSD Book Graph</a:t>
            </a:r>
            <a:endParaRPr lang="en-US" sz="1800" u="sng" dirty="0">
              <a:latin typeface="Open Sans" panose="020B0606030504020204" pitchFamily="34" charset="0"/>
            </a:endParaRPr>
          </a:p>
          <a:p>
            <a:pPr lvl="1"/>
            <a:r>
              <a:rPr lang="en-US" dirty="0">
                <a:latin typeface="Open Sans" panose="020B0606030504020204" pitchFamily="34" charset="0"/>
              </a:rPr>
              <a:t>M</a:t>
            </a:r>
            <a:r>
              <a:rPr lang="en-US" b="0" i="0" dirty="0">
                <a:effectLst/>
                <a:latin typeface="Open Sans" panose="020B0606030504020204" pitchFamily="34" charset="0"/>
              </a:rPr>
              <a:t>eta-data of the books</a:t>
            </a:r>
          </a:p>
          <a:p>
            <a:pPr lvl="2">
              <a:buFont typeface="Arial" panose="020B0604020202020204" pitchFamily="34" charset="0"/>
              <a:buChar char="•"/>
            </a:pPr>
            <a:r>
              <a:rPr lang="en-US" i="0" u="sng" dirty="0">
                <a:effectLst/>
                <a:latin typeface="Open Sans" panose="020B0606030504020204" pitchFamily="34" charset="0"/>
                <a:hlinkClick r:id="rId9">
                  <a:extLst>
                    <a:ext uri="{A12FA001-AC4F-418D-AE19-62706E023703}">
                      <ahyp:hlinkClr xmlns:ahyp="http://schemas.microsoft.com/office/drawing/2018/hyperlinkcolor" val="tx"/>
                    </a:ext>
                  </a:extLst>
                </a:hlinkClick>
              </a:rPr>
              <a:t>goodreads_books.json.gz</a:t>
            </a:r>
            <a:r>
              <a:rPr lang="en-US" i="0" dirty="0">
                <a:effectLst/>
                <a:latin typeface="Open Sans" panose="020B0606030504020204" pitchFamily="34" charset="0"/>
              </a:rPr>
              <a:t> </a:t>
            </a:r>
            <a:endParaRPr lang="en-US" sz="1800" b="0" i="0" dirty="0">
              <a:effectLst/>
              <a:latin typeface="Open Sans" panose="020B0606030504020204" pitchFamily="34" charset="0"/>
            </a:endParaRPr>
          </a:p>
          <a:p>
            <a:pPr lvl="1">
              <a:buFont typeface="Arial" panose="020B0604020202020204" pitchFamily="34" charset="0"/>
              <a:buChar char="•"/>
            </a:pPr>
            <a:r>
              <a:rPr lang="en-US" b="0" i="0" dirty="0">
                <a:effectLst/>
                <a:latin typeface="Open Sans" panose="020B0606030504020204" pitchFamily="34" charset="0"/>
              </a:rPr>
              <a:t>User book interactions </a:t>
            </a:r>
          </a:p>
          <a:p>
            <a:pPr lvl="1"/>
            <a:r>
              <a:rPr lang="en-US" dirty="0">
                <a:latin typeface="Open Sans" panose="020B0606030504020204" pitchFamily="34" charset="0"/>
              </a:rPr>
              <a:t>U</a:t>
            </a:r>
            <a:r>
              <a:rPr lang="en-US" b="0" i="0" dirty="0">
                <a:effectLst/>
                <a:latin typeface="Open Sans" panose="020B0606030504020204" pitchFamily="34" charset="0"/>
              </a:rPr>
              <a:t>sers' detailed book reviews</a:t>
            </a:r>
            <a:endParaRPr lang="en-US" dirty="0"/>
          </a:p>
        </p:txBody>
      </p:sp>
      <p:sp>
        <p:nvSpPr>
          <p:cNvPr id="2" name="Rounded Rectangle 1">
            <a:extLst>
              <a:ext uri="{FF2B5EF4-FFF2-40B4-BE49-F238E27FC236}">
                <a16:creationId xmlns:a16="http://schemas.microsoft.com/office/drawing/2014/main" id="{B2E93866-17AA-4E5F-4746-FF3F0B6DA759}"/>
              </a:ext>
            </a:extLst>
          </p:cNvPr>
          <p:cNvSpPr/>
          <p:nvPr/>
        </p:nvSpPr>
        <p:spPr>
          <a:xfrm>
            <a:off x="2370419" y="2722158"/>
            <a:ext cx="3724513" cy="935442"/>
          </a:xfrm>
          <a:prstGeom prst="roundRect">
            <a:avLst/>
          </a:prstGeom>
          <a:noFill/>
          <a:ln w="412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5098EA35-5F84-D9E5-B004-CBC753DFB2C5}"/>
              </a:ext>
            </a:extLst>
          </p:cNvPr>
          <p:cNvPicPr>
            <a:picLocks noChangeAspect="1"/>
          </p:cNvPicPr>
          <p:nvPr/>
        </p:nvPicPr>
        <p:blipFill>
          <a:blip r:embed="rId10"/>
          <a:stretch>
            <a:fillRect/>
          </a:stretch>
        </p:blipFill>
        <p:spPr>
          <a:xfrm>
            <a:off x="6607436" y="1321213"/>
            <a:ext cx="4740502" cy="5536787"/>
          </a:xfrm>
          <a:prstGeom prst="rect">
            <a:avLst/>
          </a:prstGeom>
        </p:spPr>
      </p:pic>
      <p:pic>
        <p:nvPicPr>
          <p:cNvPr id="6" name="Picture 5">
            <a:extLst>
              <a:ext uri="{FF2B5EF4-FFF2-40B4-BE49-F238E27FC236}">
                <a16:creationId xmlns:a16="http://schemas.microsoft.com/office/drawing/2014/main" id="{3BE4A0E6-69CF-98BC-CD99-D40888CD6C1A}"/>
              </a:ext>
            </a:extLst>
          </p:cNvPr>
          <p:cNvPicPr>
            <a:picLocks noChangeAspect="1"/>
          </p:cNvPicPr>
          <p:nvPr/>
        </p:nvPicPr>
        <p:blipFill>
          <a:blip r:embed="rId11"/>
          <a:stretch>
            <a:fillRect/>
          </a:stretch>
        </p:blipFill>
        <p:spPr>
          <a:xfrm>
            <a:off x="6607436" y="749713"/>
            <a:ext cx="1921967" cy="571500"/>
          </a:xfrm>
          <a:prstGeom prst="rect">
            <a:avLst/>
          </a:prstGeom>
        </p:spPr>
      </p:pic>
      <p:pic>
        <p:nvPicPr>
          <p:cNvPr id="13" name="Picture 12">
            <a:extLst>
              <a:ext uri="{FF2B5EF4-FFF2-40B4-BE49-F238E27FC236}">
                <a16:creationId xmlns:a16="http://schemas.microsoft.com/office/drawing/2014/main" id="{B4B988B0-5266-B144-83A6-6625FB47FC82}"/>
              </a:ext>
            </a:extLst>
          </p:cNvPr>
          <p:cNvPicPr>
            <a:picLocks noChangeAspect="1"/>
          </p:cNvPicPr>
          <p:nvPr/>
        </p:nvPicPr>
        <p:blipFill>
          <a:blip r:embed="rId12"/>
          <a:stretch>
            <a:fillRect/>
          </a:stretch>
        </p:blipFill>
        <p:spPr>
          <a:xfrm>
            <a:off x="8529402" y="749713"/>
            <a:ext cx="2818535" cy="595790"/>
          </a:xfrm>
          <a:prstGeom prst="rect">
            <a:avLst/>
          </a:prstGeom>
        </p:spPr>
      </p:pic>
      <p:sp>
        <p:nvSpPr>
          <p:cNvPr id="3" name="Slide Number Placeholder 2">
            <a:extLst>
              <a:ext uri="{FF2B5EF4-FFF2-40B4-BE49-F238E27FC236}">
                <a16:creationId xmlns:a16="http://schemas.microsoft.com/office/drawing/2014/main" id="{A77E5E61-C2AB-D205-CD8C-78FDC7742A6A}"/>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10769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Shape</a:t>
            </a:r>
            <a:endParaRPr lang="en-US" sz="2000" dirty="0">
              <a:latin typeface="+mn-lt"/>
            </a:endParaRPr>
          </a:p>
          <a:p>
            <a:pPr algn="l"/>
            <a:endParaRPr lang="en-US" sz="2000" dirty="0">
              <a:latin typeface="+mn-lt"/>
            </a:endParaRPr>
          </a:p>
        </p:txBody>
      </p:sp>
      <p:sp>
        <p:nvSpPr>
          <p:cNvPr id="8" name="Content Placeholder 2">
            <a:extLst>
              <a:ext uri="{FF2B5EF4-FFF2-40B4-BE49-F238E27FC236}">
                <a16:creationId xmlns:a16="http://schemas.microsoft.com/office/drawing/2014/main" id="{D72B92A3-F6D1-B4AC-51B8-B0955A3F6319}"/>
              </a:ext>
            </a:extLst>
          </p:cNvPr>
          <p:cNvSpPr>
            <a:spLocks noGrp="1"/>
          </p:cNvSpPr>
          <p:nvPr>
            <p:ph idx="1"/>
          </p:nvPr>
        </p:nvSpPr>
        <p:spPr>
          <a:xfrm>
            <a:off x="1975261" y="1713178"/>
            <a:ext cx="4119672" cy="3428926"/>
          </a:xfrm>
        </p:spPr>
        <p:txBody>
          <a:bodyPr>
            <a:normAutofit/>
          </a:bodyPr>
          <a:lstStyle/>
          <a:p>
            <a:pPr marL="0" indent="0">
              <a:buNone/>
            </a:pPr>
            <a:r>
              <a:rPr lang="en-US" sz="1800" u="sng" dirty="0">
                <a:hlinkClick r:id="rId8">
                  <a:extLst>
                    <a:ext uri="{A12FA001-AC4F-418D-AE19-62706E023703}">
                      <ahyp:hlinkClr xmlns:ahyp="http://schemas.microsoft.com/office/drawing/2018/hyperlinkcolor" val="tx"/>
                    </a:ext>
                  </a:extLst>
                </a:hlinkClick>
              </a:rPr>
              <a:t>UCSD Book Graph</a:t>
            </a:r>
            <a:endParaRPr lang="en-US" sz="1800" u="sng" dirty="0">
              <a:latin typeface="Open Sans" panose="020B0606030504020204" pitchFamily="34" charset="0"/>
            </a:endParaRPr>
          </a:p>
          <a:p>
            <a:pPr lvl="1"/>
            <a:r>
              <a:rPr lang="en-US" dirty="0">
                <a:latin typeface="Open Sans" panose="020B0606030504020204" pitchFamily="34" charset="0"/>
              </a:rPr>
              <a:t>M</a:t>
            </a:r>
            <a:r>
              <a:rPr lang="en-US" b="0" i="0" dirty="0">
                <a:effectLst/>
                <a:latin typeface="Open Sans" panose="020B0606030504020204" pitchFamily="34" charset="0"/>
              </a:rPr>
              <a:t>eta-data of the books</a:t>
            </a:r>
          </a:p>
          <a:p>
            <a:pPr lvl="2">
              <a:buFont typeface="Arial" panose="020B0604020202020204" pitchFamily="34" charset="0"/>
              <a:buChar char="•"/>
            </a:pPr>
            <a:r>
              <a:rPr lang="en-US" i="0" u="sng" dirty="0">
                <a:effectLst/>
                <a:latin typeface="Open Sans" panose="020B0606030504020204" pitchFamily="34" charset="0"/>
                <a:hlinkClick r:id="rId9">
                  <a:extLst>
                    <a:ext uri="{A12FA001-AC4F-418D-AE19-62706E023703}">
                      <ahyp:hlinkClr xmlns:ahyp="http://schemas.microsoft.com/office/drawing/2018/hyperlinkcolor" val="tx"/>
                    </a:ext>
                  </a:extLst>
                </a:hlinkClick>
              </a:rPr>
              <a:t>goodreads_books.json.gz</a:t>
            </a:r>
            <a:r>
              <a:rPr lang="en-US" i="0" dirty="0">
                <a:effectLst/>
                <a:latin typeface="Open Sans" panose="020B0606030504020204" pitchFamily="34" charset="0"/>
              </a:rPr>
              <a:t> </a:t>
            </a:r>
            <a:endParaRPr lang="en-US" sz="1800" b="0" i="0" dirty="0">
              <a:effectLst/>
              <a:latin typeface="Open Sans" panose="020B0606030504020204" pitchFamily="34" charset="0"/>
            </a:endParaRPr>
          </a:p>
          <a:p>
            <a:pPr lvl="1">
              <a:buFont typeface="Arial" panose="020B0604020202020204" pitchFamily="34" charset="0"/>
              <a:buChar char="•"/>
            </a:pPr>
            <a:r>
              <a:rPr lang="en-US" b="0" i="0" dirty="0">
                <a:effectLst/>
                <a:latin typeface="Open Sans" panose="020B0606030504020204" pitchFamily="34" charset="0"/>
              </a:rPr>
              <a:t>User book interactions </a:t>
            </a:r>
          </a:p>
          <a:p>
            <a:pPr lvl="1"/>
            <a:r>
              <a:rPr lang="en-US" dirty="0">
                <a:latin typeface="Open Sans" panose="020B0606030504020204" pitchFamily="34" charset="0"/>
              </a:rPr>
              <a:t>U</a:t>
            </a:r>
            <a:r>
              <a:rPr lang="en-US" b="0" i="0" dirty="0">
                <a:effectLst/>
                <a:latin typeface="Open Sans" panose="020B0606030504020204" pitchFamily="34" charset="0"/>
              </a:rPr>
              <a:t>sers' detailed book reviews</a:t>
            </a:r>
            <a:endParaRPr lang="en-US" dirty="0"/>
          </a:p>
        </p:txBody>
      </p:sp>
      <p:sp>
        <p:nvSpPr>
          <p:cNvPr id="2" name="Rounded Rectangle 1">
            <a:extLst>
              <a:ext uri="{FF2B5EF4-FFF2-40B4-BE49-F238E27FC236}">
                <a16:creationId xmlns:a16="http://schemas.microsoft.com/office/drawing/2014/main" id="{B2E93866-17AA-4E5F-4746-FF3F0B6DA759}"/>
              </a:ext>
            </a:extLst>
          </p:cNvPr>
          <p:cNvSpPr/>
          <p:nvPr/>
        </p:nvSpPr>
        <p:spPr>
          <a:xfrm>
            <a:off x="2370419" y="2722158"/>
            <a:ext cx="3724513" cy="935442"/>
          </a:xfrm>
          <a:prstGeom prst="roundRect">
            <a:avLst/>
          </a:prstGeom>
          <a:noFill/>
          <a:ln w="412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5098EA35-5F84-D9E5-B004-CBC753DFB2C5}"/>
              </a:ext>
            </a:extLst>
          </p:cNvPr>
          <p:cNvPicPr>
            <a:picLocks noChangeAspect="1"/>
          </p:cNvPicPr>
          <p:nvPr/>
        </p:nvPicPr>
        <p:blipFill>
          <a:blip r:embed="rId10"/>
          <a:stretch>
            <a:fillRect/>
          </a:stretch>
        </p:blipFill>
        <p:spPr>
          <a:xfrm>
            <a:off x="6607436" y="1321213"/>
            <a:ext cx="4740502" cy="5536787"/>
          </a:xfrm>
          <a:prstGeom prst="rect">
            <a:avLst/>
          </a:prstGeom>
        </p:spPr>
      </p:pic>
      <p:pic>
        <p:nvPicPr>
          <p:cNvPr id="6" name="Picture 5">
            <a:extLst>
              <a:ext uri="{FF2B5EF4-FFF2-40B4-BE49-F238E27FC236}">
                <a16:creationId xmlns:a16="http://schemas.microsoft.com/office/drawing/2014/main" id="{3BE4A0E6-69CF-98BC-CD99-D40888CD6C1A}"/>
              </a:ext>
            </a:extLst>
          </p:cNvPr>
          <p:cNvPicPr>
            <a:picLocks noChangeAspect="1"/>
          </p:cNvPicPr>
          <p:nvPr/>
        </p:nvPicPr>
        <p:blipFill>
          <a:blip r:embed="rId11"/>
          <a:stretch>
            <a:fillRect/>
          </a:stretch>
        </p:blipFill>
        <p:spPr>
          <a:xfrm>
            <a:off x="6607436" y="749713"/>
            <a:ext cx="1921967" cy="571500"/>
          </a:xfrm>
          <a:prstGeom prst="rect">
            <a:avLst/>
          </a:prstGeom>
        </p:spPr>
      </p:pic>
      <p:pic>
        <p:nvPicPr>
          <p:cNvPr id="13" name="Picture 12">
            <a:extLst>
              <a:ext uri="{FF2B5EF4-FFF2-40B4-BE49-F238E27FC236}">
                <a16:creationId xmlns:a16="http://schemas.microsoft.com/office/drawing/2014/main" id="{B4B988B0-5266-B144-83A6-6625FB47FC82}"/>
              </a:ext>
            </a:extLst>
          </p:cNvPr>
          <p:cNvPicPr>
            <a:picLocks noChangeAspect="1"/>
          </p:cNvPicPr>
          <p:nvPr/>
        </p:nvPicPr>
        <p:blipFill>
          <a:blip r:embed="rId12"/>
          <a:stretch>
            <a:fillRect/>
          </a:stretch>
        </p:blipFill>
        <p:spPr>
          <a:xfrm>
            <a:off x="8529402" y="749713"/>
            <a:ext cx="2818535" cy="595790"/>
          </a:xfrm>
          <a:prstGeom prst="rect">
            <a:avLst/>
          </a:prstGeom>
        </p:spPr>
      </p:pic>
      <p:sp>
        <p:nvSpPr>
          <p:cNvPr id="3" name="TextBox 2">
            <a:extLst>
              <a:ext uri="{FF2B5EF4-FFF2-40B4-BE49-F238E27FC236}">
                <a16:creationId xmlns:a16="http://schemas.microsoft.com/office/drawing/2014/main" id="{07A5A741-C9CF-8F61-CC2B-2A6DB8830044}"/>
              </a:ext>
            </a:extLst>
          </p:cNvPr>
          <p:cNvSpPr txBox="1"/>
          <p:nvPr/>
        </p:nvSpPr>
        <p:spPr>
          <a:xfrm>
            <a:off x="2815355" y="5269309"/>
            <a:ext cx="2852928" cy="1200329"/>
          </a:xfrm>
          <a:prstGeom prst="rect">
            <a:avLst/>
          </a:prstGeom>
          <a:noFill/>
        </p:spPr>
        <p:txBody>
          <a:bodyPr wrap="square" rtlCol="0">
            <a:spAutoFit/>
          </a:bodyPr>
          <a:lstStyle/>
          <a:p>
            <a:r>
              <a:rPr lang="en-US" dirty="0"/>
              <a:t>Kind: JSON</a:t>
            </a:r>
          </a:p>
          <a:p>
            <a:r>
              <a:rPr lang="en-US" dirty="0"/>
              <a:t>Size: 9.2 GB</a:t>
            </a:r>
          </a:p>
          <a:p>
            <a:endParaRPr lang="en-US" dirty="0"/>
          </a:p>
          <a:p>
            <a:r>
              <a:rPr lang="en-US" dirty="0"/>
              <a:t>Shape: 1115445, 16</a:t>
            </a:r>
          </a:p>
        </p:txBody>
      </p:sp>
      <p:sp>
        <p:nvSpPr>
          <p:cNvPr id="5" name="Slide Number Placeholder 4">
            <a:extLst>
              <a:ext uri="{FF2B5EF4-FFF2-40B4-BE49-F238E27FC236}">
                <a16:creationId xmlns:a16="http://schemas.microsoft.com/office/drawing/2014/main" id="{81961BFC-8424-CC69-1953-ADD0BD24EB3D}"/>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562891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3">
            <a:extLst>
              <a:ext uri="{FF2B5EF4-FFF2-40B4-BE49-F238E27FC236}">
                <a16:creationId xmlns:a16="http://schemas.microsoft.com/office/drawing/2014/main" id="{735E7CE9-E2C8-D53B-AA29-CA157A7E395C}"/>
              </a:ext>
            </a:extLst>
          </p:cNvPr>
          <p:cNvGraphicFramePr>
            <a:graphicFrameLocks/>
          </p:cNvGraphicFramePr>
          <p:nvPr>
            <p:extLst>
              <p:ext uri="{D42A27DB-BD31-4B8C-83A1-F6EECF244321}">
                <p14:modId xmlns:p14="http://schemas.microsoft.com/office/powerpoint/2010/main" val="1850082714"/>
              </p:ext>
            </p:extLst>
          </p:nvPr>
        </p:nvGraphicFramePr>
        <p:xfrm>
          <a:off x="994024" y="34155"/>
          <a:ext cx="10353914" cy="481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2A32B8C-F7C1-0FB8-448B-7F6B9D412803}"/>
              </a:ext>
            </a:extLst>
          </p:cNvPr>
          <p:cNvSpPr txBox="1">
            <a:spLocks/>
          </p:cNvSpPr>
          <p:nvPr/>
        </p:nvSpPr>
        <p:spPr>
          <a:xfrm>
            <a:off x="2342504" y="939277"/>
            <a:ext cx="4119672" cy="48166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000" b="1" dirty="0">
                <a:latin typeface="+mn-lt"/>
              </a:rPr>
              <a:t>Data Definitions </a:t>
            </a:r>
            <a:endParaRPr lang="en-US" sz="2000" dirty="0">
              <a:latin typeface="+mn-lt"/>
            </a:endParaRPr>
          </a:p>
        </p:txBody>
      </p:sp>
      <p:graphicFrame>
        <p:nvGraphicFramePr>
          <p:cNvPr id="5" name="Table 4">
            <a:extLst>
              <a:ext uri="{FF2B5EF4-FFF2-40B4-BE49-F238E27FC236}">
                <a16:creationId xmlns:a16="http://schemas.microsoft.com/office/drawing/2014/main" id="{F897EC02-C257-B75F-552F-B89A40A7A44E}"/>
              </a:ext>
            </a:extLst>
          </p:cNvPr>
          <p:cNvGraphicFramePr>
            <a:graphicFrameLocks/>
          </p:cNvGraphicFramePr>
          <p:nvPr>
            <p:extLst>
              <p:ext uri="{D42A27DB-BD31-4B8C-83A1-F6EECF244321}">
                <p14:modId xmlns:p14="http://schemas.microsoft.com/office/powerpoint/2010/main" val="2932929865"/>
              </p:ext>
            </p:extLst>
          </p:nvPr>
        </p:nvGraphicFramePr>
        <p:xfrm>
          <a:off x="3673685" y="1384362"/>
          <a:ext cx="5808643" cy="5366324"/>
        </p:xfrm>
        <a:graphic>
          <a:graphicData uri="http://schemas.openxmlformats.org/drawingml/2006/table">
            <a:tbl>
              <a:tblPr firstRow="1" bandRow="1">
                <a:tableStyleId>{5C22544A-7EE6-4342-B048-85BDC9FD1C3A}</a:tableStyleId>
              </a:tblPr>
              <a:tblGrid>
                <a:gridCol w="1892753">
                  <a:extLst>
                    <a:ext uri="{9D8B030D-6E8A-4147-A177-3AD203B41FA5}">
                      <a16:colId xmlns:a16="http://schemas.microsoft.com/office/drawing/2014/main" val="3240245591"/>
                    </a:ext>
                  </a:extLst>
                </a:gridCol>
                <a:gridCol w="3915890">
                  <a:extLst>
                    <a:ext uri="{9D8B030D-6E8A-4147-A177-3AD203B41FA5}">
                      <a16:colId xmlns:a16="http://schemas.microsoft.com/office/drawing/2014/main" val="3085966334"/>
                    </a:ext>
                  </a:extLst>
                </a:gridCol>
              </a:tblGrid>
              <a:tr h="349396">
                <a:tc>
                  <a:txBody>
                    <a:bodyPr/>
                    <a:lstStyle/>
                    <a:p>
                      <a:r>
                        <a:rPr lang="en-US" dirty="0"/>
                        <a:t>Columns</a:t>
                      </a:r>
                    </a:p>
                  </a:txBody>
                  <a:tcPr/>
                </a:tc>
                <a:tc>
                  <a:txBody>
                    <a:bodyPr/>
                    <a:lstStyle/>
                    <a:p>
                      <a:r>
                        <a:rPr lang="en-US" dirty="0"/>
                        <a:t>Descriptions</a:t>
                      </a:r>
                    </a:p>
                  </a:txBody>
                  <a:tcPr/>
                </a:tc>
                <a:extLst>
                  <a:ext uri="{0D108BD9-81ED-4DB2-BD59-A6C34878D82A}">
                    <a16:rowId xmlns:a16="http://schemas.microsoft.com/office/drawing/2014/main" val="644404789"/>
                  </a:ext>
                </a:extLst>
              </a:tr>
              <a:tr h="349396">
                <a:tc>
                  <a:txBody>
                    <a:bodyPr/>
                    <a:lstStyle/>
                    <a:p>
                      <a:r>
                        <a:rPr lang="en-US" dirty="0" err="1"/>
                        <a:t>book_id</a:t>
                      </a:r>
                      <a:endParaRPr lang="en-US" dirty="0"/>
                    </a:p>
                  </a:txBody>
                  <a:tcPr/>
                </a:tc>
                <a:tc>
                  <a:txBody>
                    <a:bodyPr/>
                    <a:lstStyle/>
                    <a:p>
                      <a:r>
                        <a:rPr lang="en-US" dirty="0"/>
                        <a:t>unique ID for each book</a:t>
                      </a:r>
                    </a:p>
                  </a:txBody>
                  <a:tcPr/>
                </a:tc>
                <a:extLst>
                  <a:ext uri="{0D108BD9-81ED-4DB2-BD59-A6C34878D82A}">
                    <a16:rowId xmlns:a16="http://schemas.microsoft.com/office/drawing/2014/main" val="2632150643"/>
                  </a:ext>
                </a:extLst>
              </a:tr>
              <a:tr h="349396">
                <a:tc>
                  <a:txBody>
                    <a:bodyPr/>
                    <a:lstStyle/>
                    <a:p>
                      <a:r>
                        <a:rPr lang="en-US" dirty="0" err="1"/>
                        <a:t>author_id</a:t>
                      </a:r>
                      <a:endParaRPr lang="en-US" dirty="0"/>
                    </a:p>
                  </a:txBody>
                  <a:tcPr/>
                </a:tc>
                <a:tc>
                  <a:txBody>
                    <a:bodyPr/>
                    <a:lstStyle/>
                    <a:p>
                      <a:r>
                        <a:rPr lang="en-US" dirty="0"/>
                        <a:t>the id(s) for author(s)</a:t>
                      </a:r>
                    </a:p>
                  </a:txBody>
                  <a:tcPr/>
                </a:tc>
                <a:extLst>
                  <a:ext uri="{0D108BD9-81ED-4DB2-BD59-A6C34878D82A}">
                    <a16:rowId xmlns:a16="http://schemas.microsoft.com/office/drawing/2014/main" val="179687216"/>
                  </a:ext>
                </a:extLst>
              </a:tr>
              <a:tr h="349396">
                <a:tc>
                  <a:txBody>
                    <a:bodyPr/>
                    <a:lstStyle/>
                    <a:p>
                      <a:r>
                        <a:rPr lang="en-US" dirty="0"/>
                        <a:t>authors</a:t>
                      </a:r>
                    </a:p>
                  </a:txBody>
                  <a:tcPr/>
                </a:tc>
                <a:tc>
                  <a:txBody>
                    <a:bodyPr/>
                    <a:lstStyle/>
                    <a:p>
                      <a:r>
                        <a:rPr lang="en-US" dirty="0"/>
                        <a:t>Author(s) names</a:t>
                      </a:r>
                    </a:p>
                  </a:txBody>
                  <a:tcPr/>
                </a:tc>
                <a:extLst>
                  <a:ext uri="{0D108BD9-81ED-4DB2-BD59-A6C34878D82A}">
                    <a16:rowId xmlns:a16="http://schemas.microsoft.com/office/drawing/2014/main" val="1052115121"/>
                  </a:ext>
                </a:extLst>
              </a:tr>
              <a:tr h="349396">
                <a:tc>
                  <a:txBody>
                    <a:bodyPr/>
                    <a:lstStyle/>
                    <a:p>
                      <a:r>
                        <a:rPr lang="en-US" dirty="0"/>
                        <a:t>title</a:t>
                      </a:r>
                    </a:p>
                  </a:txBody>
                  <a:tcPr/>
                </a:tc>
                <a:tc>
                  <a:txBody>
                    <a:bodyPr/>
                    <a:lstStyle/>
                    <a:p>
                      <a:r>
                        <a:rPr lang="en-US" dirty="0"/>
                        <a:t> titles of the books</a:t>
                      </a:r>
                    </a:p>
                  </a:txBody>
                  <a:tcPr/>
                </a:tc>
                <a:extLst>
                  <a:ext uri="{0D108BD9-81ED-4DB2-BD59-A6C34878D82A}">
                    <a16:rowId xmlns:a16="http://schemas.microsoft.com/office/drawing/2014/main" val="2012145316"/>
                  </a:ext>
                </a:extLst>
              </a:tr>
              <a:tr h="349396">
                <a:tc>
                  <a:txBody>
                    <a:bodyPr/>
                    <a:lstStyle/>
                    <a:p>
                      <a:r>
                        <a:rPr lang="en-US" dirty="0"/>
                        <a:t>description</a:t>
                      </a:r>
                    </a:p>
                  </a:txBody>
                  <a:tcPr/>
                </a:tc>
                <a:tc>
                  <a:txBody>
                    <a:bodyPr/>
                    <a:lstStyle/>
                    <a:p>
                      <a:r>
                        <a:rPr lang="en-US" dirty="0"/>
                        <a:t>short description of each book</a:t>
                      </a:r>
                    </a:p>
                  </a:txBody>
                  <a:tcPr/>
                </a:tc>
                <a:extLst>
                  <a:ext uri="{0D108BD9-81ED-4DB2-BD59-A6C34878D82A}">
                    <a16:rowId xmlns:a16="http://schemas.microsoft.com/office/drawing/2014/main" val="3319345987"/>
                  </a:ext>
                </a:extLst>
              </a:tr>
              <a:tr h="349396">
                <a:tc>
                  <a:txBody>
                    <a:bodyPr/>
                    <a:lstStyle/>
                    <a:p>
                      <a:r>
                        <a:rPr lang="en-US" dirty="0"/>
                        <a:t>publisher</a:t>
                      </a:r>
                    </a:p>
                  </a:txBody>
                  <a:tcPr/>
                </a:tc>
                <a:tc>
                  <a:txBody>
                    <a:bodyPr/>
                    <a:lstStyle/>
                    <a:p>
                      <a:r>
                        <a:rPr lang="en-US" dirty="0"/>
                        <a:t>publisher of each book</a:t>
                      </a:r>
                    </a:p>
                  </a:txBody>
                  <a:tcPr/>
                </a:tc>
                <a:extLst>
                  <a:ext uri="{0D108BD9-81ED-4DB2-BD59-A6C34878D82A}">
                    <a16:rowId xmlns:a16="http://schemas.microsoft.com/office/drawing/2014/main" val="2031552270"/>
                  </a:ext>
                </a:extLst>
              </a:tr>
              <a:tr h="349396">
                <a:tc>
                  <a:txBody>
                    <a:bodyPr/>
                    <a:lstStyle/>
                    <a:p>
                      <a:r>
                        <a:rPr lang="en-US" dirty="0"/>
                        <a:t>genres</a:t>
                      </a:r>
                    </a:p>
                  </a:txBody>
                  <a:tcPr/>
                </a:tc>
                <a:tc>
                  <a:txBody>
                    <a:bodyPr/>
                    <a:lstStyle/>
                    <a:p>
                      <a:r>
                        <a:rPr lang="en-US" dirty="0"/>
                        <a:t>genres given by the users</a:t>
                      </a:r>
                    </a:p>
                  </a:txBody>
                  <a:tcPr/>
                </a:tc>
                <a:extLst>
                  <a:ext uri="{0D108BD9-81ED-4DB2-BD59-A6C34878D82A}">
                    <a16:rowId xmlns:a16="http://schemas.microsoft.com/office/drawing/2014/main" val="582165433"/>
                  </a:ext>
                </a:extLst>
              </a:tr>
              <a:tr h="611444">
                <a:tc>
                  <a:txBody>
                    <a:bodyPr/>
                    <a:lstStyle/>
                    <a:p>
                      <a:r>
                        <a:rPr lang="en-US" dirty="0" err="1"/>
                        <a:t>avg_ratings</a:t>
                      </a:r>
                      <a:endParaRPr lang="en-US" dirty="0"/>
                    </a:p>
                  </a:txBody>
                  <a:tcPr/>
                </a:tc>
                <a:tc>
                  <a:txBody>
                    <a:bodyPr/>
                    <a:lstStyle/>
                    <a:p>
                      <a:r>
                        <a:rPr lang="en-US" dirty="0"/>
                        <a:t>average rating decided by the users</a:t>
                      </a:r>
                    </a:p>
                  </a:txBody>
                  <a:tcPr/>
                </a:tc>
                <a:extLst>
                  <a:ext uri="{0D108BD9-81ED-4DB2-BD59-A6C34878D82A}">
                    <a16:rowId xmlns:a16="http://schemas.microsoft.com/office/drawing/2014/main" val="3125880069"/>
                  </a:ext>
                </a:extLst>
              </a:tr>
              <a:tr h="349396">
                <a:tc>
                  <a:txBody>
                    <a:bodyPr/>
                    <a:lstStyle/>
                    <a:p>
                      <a:r>
                        <a:rPr lang="en-US" dirty="0" err="1"/>
                        <a:t>rating_count</a:t>
                      </a:r>
                      <a:endParaRPr lang="en-US" dirty="0"/>
                    </a:p>
                  </a:txBody>
                  <a:tcPr/>
                </a:tc>
                <a:tc>
                  <a:txBody>
                    <a:bodyPr/>
                    <a:lstStyle/>
                    <a:p>
                      <a:r>
                        <a:rPr lang="en-US" dirty="0"/>
                        <a:t>number of ratings given</a:t>
                      </a:r>
                    </a:p>
                  </a:txBody>
                  <a:tcPr/>
                </a:tc>
                <a:extLst>
                  <a:ext uri="{0D108BD9-81ED-4DB2-BD59-A6C34878D82A}">
                    <a16:rowId xmlns:a16="http://schemas.microsoft.com/office/drawing/2014/main" val="1332569349"/>
                  </a:ext>
                </a:extLst>
              </a:tr>
              <a:tr h="349396">
                <a:tc>
                  <a:txBody>
                    <a:bodyPr/>
                    <a:lstStyle/>
                    <a:p>
                      <a:r>
                        <a:rPr lang="en-US" dirty="0" err="1"/>
                        <a:t>num_pages</a:t>
                      </a:r>
                      <a:endParaRPr lang="en-US" dirty="0"/>
                    </a:p>
                  </a:txBody>
                  <a:tcPr/>
                </a:tc>
                <a:tc>
                  <a:txBody>
                    <a:bodyPr/>
                    <a:lstStyle/>
                    <a:p>
                      <a:r>
                        <a:rPr lang="en-US" dirty="0"/>
                        <a:t>number of pages of each book</a:t>
                      </a:r>
                    </a:p>
                  </a:txBody>
                  <a:tcPr/>
                </a:tc>
                <a:extLst>
                  <a:ext uri="{0D108BD9-81ED-4DB2-BD59-A6C34878D82A}">
                    <a16:rowId xmlns:a16="http://schemas.microsoft.com/office/drawing/2014/main" val="110660704"/>
                  </a:ext>
                </a:extLst>
              </a:tr>
              <a:tr h="349396">
                <a:tc>
                  <a:txBody>
                    <a:bodyPr/>
                    <a:lstStyle/>
                    <a:p>
                      <a:r>
                        <a:rPr lang="en-US" dirty="0" err="1"/>
                        <a:t>pub_year</a:t>
                      </a:r>
                      <a:endParaRPr lang="en-US" dirty="0"/>
                    </a:p>
                  </a:txBody>
                  <a:tcPr/>
                </a:tc>
                <a:tc>
                  <a:txBody>
                    <a:bodyPr/>
                    <a:lstStyle/>
                    <a:p>
                      <a:r>
                        <a:rPr lang="en-US" dirty="0"/>
                        <a:t>the year the book was published</a:t>
                      </a:r>
                    </a:p>
                  </a:txBody>
                  <a:tcPr/>
                </a:tc>
                <a:extLst>
                  <a:ext uri="{0D108BD9-81ED-4DB2-BD59-A6C34878D82A}">
                    <a16:rowId xmlns:a16="http://schemas.microsoft.com/office/drawing/2014/main" val="3192333437"/>
                  </a:ext>
                </a:extLst>
              </a:tr>
              <a:tr h="349396">
                <a:tc>
                  <a:txBody>
                    <a:bodyPr/>
                    <a:lstStyle/>
                    <a:p>
                      <a:r>
                        <a:rPr lang="en-US" dirty="0" err="1"/>
                        <a:t>simillar_books</a:t>
                      </a:r>
                      <a:endParaRPr lang="en-US" dirty="0"/>
                    </a:p>
                  </a:txBody>
                  <a:tcPr/>
                </a:tc>
                <a:tc>
                  <a:txBody>
                    <a:bodyPr/>
                    <a:lstStyle/>
                    <a:p>
                      <a:r>
                        <a:rPr lang="en-US" dirty="0"/>
                        <a:t>List of similar books</a:t>
                      </a:r>
                    </a:p>
                  </a:txBody>
                  <a:tcPr/>
                </a:tc>
                <a:extLst>
                  <a:ext uri="{0D108BD9-81ED-4DB2-BD59-A6C34878D82A}">
                    <a16:rowId xmlns:a16="http://schemas.microsoft.com/office/drawing/2014/main" val="2334606562"/>
                  </a:ext>
                </a:extLst>
              </a:tr>
              <a:tr h="349396">
                <a:tc>
                  <a:txBody>
                    <a:bodyPr/>
                    <a:lstStyle/>
                    <a:p>
                      <a:r>
                        <a:rPr lang="en-US" dirty="0" err="1"/>
                        <a:t>url</a:t>
                      </a:r>
                      <a:endParaRPr lang="en-US" dirty="0"/>
                    </a:p>
                  </a:txBody>
                  <a:tcPr/>
                </a:tc>
                <a:tc>
                  <a:txBody>
                    <a:bodyPr/>
                    <a:lstStyle/>
                    <a:p>
                      <a:r>
                        <a:rPr lang="en-US" dirty="0"/>
                        <a:t>the </a:t>
                      </a:r>
                      <a:r>
                        <a:rPr lang="en-US" dirty="0" err="1"/>
                        <a:t>Goodread</a:t>
                      </a:r>
                      <a:r>
                        <a:rPr lang="en-US" dirty="0"/>
                        <a:t> link </a:t>
                      </a:r>
                    </a:p>
                  </a:txBody>
                  <a:tcPr/>
                </a:tc>
                <a:extLst>
                  <a:ext uri="{0D108BD9-81ED-4DB2-BD59-A6C34878D82A}">
                    <a16:rowId xmlns:a16="http://schemas.microsoft.com/office/drawing/2014/main" val="2767639666"/>
                  </a:ext>
                </a:extLst>
              </a:tr>
            </a:tbl>
          </a:graphicData>
        </a:graphic>
      </p:graphicFrame>
      <p:sp>
        <p:nvSpPr>
          <p:cNvPr id="2" name="Slide Number Placeholder 1">
            <a:extLst>
              <a:ext uri="{FF2B5EF4-FFF2-40B4-BE49-F238E27FC236}">
                <a16:creationId xmlns:a16="http://schemas.microsoft.com/office/drawing/2014/main" id="{6E4A8E79-61E0-0FEE-3426-1D08828D4A1F}"/>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729170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9608</TotalTime>
  <Words>3207</Words>
  <Application>Microsoft Macintosh PowerPoint</Application>
  <PresentationFormat>Widescreen</PresentationFormat>
  <Paragraphs>756</Paragraphs>
  <Slides>47</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Calibri</vt:lpstr>
      <vt:lpstr>Courier New</vt:lpstr>
      <vt:lpstr>Helvetica Neue</vt:lpstr>
      <vt:lpstr>MS Shell Dlg 2</vt:lpstr>
      <vt:lpstr>Open Sans</vt:lpstr>
      <vt:lpstr>Roboto</vt:lpstr>
      <vt:lpstr>Söhne</vt:lpstr>
      <vt:lpstr>Wingdings</vt:lpstr>
      <vt:lpstr>Wingdings 3</vt:lpstr>
      <vt:lpstr>Madison</vt:lpstr>
      <vt:lpstr>Book Worm: Unleashing the Power of AI on Book Recommendation</vt:lpstr>
      <vt:lpstr>Data Science Method </vt:lpstr>
      <vt:lpstr>With millions of books available on the Goodreads platform, it is overwhelming for users to find books that match their preferences.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Cleaning the Genres Column</vt:lpstr>
      <vt:lpstr>Cleaning the Genres Column</vt:lpstr>
      <vt:lpstr>Data After Cleaning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Worm: Unleashing the Power of AI on Book Recommendation</dc:title>
  <dc:creator>Maryam Nozari</dc:creator>
  <cp:lastModifiedBy>Maryam Nozari</cp:lastModifiedBy>
  <cp:revision>10</cp:revision>
  <dcterms:created xsi:type="dcterms:W3CDTF">2023-05-05T12:50:11Z</dcterms:created>
  <dcterms:modified xsi:type="dcterms:W3CDTF">2023-05-23T14:16:11Z</dcterms:modified>
</cp:coreProperties>
</file>